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1pPr>
    <a:lvl2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2pPr>
    <a:lvl3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3pPr>
    <a:lvl4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4pPr>
    <a:lvl5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5pPr>
    <a:lvl6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6pPr>
    <a:lvl7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7pPr>
    <a:lvl8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8pPr>
    <a:lvl9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b="def" i="def"/>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b="def" i="def"/>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b="def" i="def"/>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b="def" i="def"/>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b="def" i="def"/>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104900" y="1473200"/>
            <a:ext cx="10795000" cy="3556000"/>
          </a:xfrm>
          <a:prstGeom prst="rect">
            <a:avLst/>
          </a:prstGeom>
        </p:spPr>
        <p:txBody>
          <a:bodyPr anchor="b"/>
          <a:lstStyle/>
          <a:p>
            <a:pPr/>
            <a:r>
              <a:t>Title Text</a:t>
            </a:r>
          </a:p>
        </p:txBody>
      </p:sp>
      <p:sp>
        <p:nvSpPr>
          <p:cNvPr id="12" name="Body Level One…"/>
          <p:cNvSpPr txBox="1"/>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575056"/>
          </a:xfrm>
          <a:prstGeom prst="rect">
            <a:avLst/>
          </a:prstGeom>
        </p:spPr>
        <p:txBody>
          <a:bodyPr anchor="t">
            <a:spAutoFit/>
          </a:bodyPr>
          <a:lstStyle>
            <a:lvl1pPr marL="0" indent="0" algn="ctr">
              <a:spcBef>
                <a:spcPts val="0"/>
              </a:spcBef>
              <a:buClrTx/>
              <a:buSzTx/>
              <a:buNone/>
              <a:defRPr sz="3000"/>
            </a:lvl1pPr>
          </a:lstStyle>
          <a:p>
            <a:pPr/>
            <a:r>
              <a:t>–Johnny Appleseed</a:t>
            </a:r>
          </a:p>
        </p:txBody>
      </p:sp>
      <p:sp>
        <p:nvSpPr>
          <p:cNvPr id="94" name="“Type a quote here.”"/>
          <p:cNvSpPr txBox="1"/>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None/>
              <a:defRPr sz="4200"/>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a:ln w="25400"/>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pPr/>
          </a:p>
        </p:txBody>
      </p:sp>
      <p:sp>
        <p:nvSpPr>
          <p:cNvPr id="21" name="Title Text"/>
          <p:cNvSpPr txBox="1"/>
          <p:nvPr>
            <p:ph type="title"/>
          </p:nvPr>
        </p:nvSpPr>
        <p:spPr>
          <a:xfrm>
            <a:off x="1104900" y="6248400"/>
            <a:ext cx="10795000" cy="1397000"/>
          </a:xfrm>
          <a:prstGeom prst="rect">
            <a:avLst/>
          </a:prstGeom>
        </p:spPr>
        <p:txBody>
          <a:bodyPr/>
          <a:lstStyle/>
          <a:p>
            <a:pPr/>
            <a:r>
              <a:t>Title Text</a:t>
            </a:r>
          </a:p>
        </p:txBody>
      </p:sp>
      <p:sp>
        <p:nvSpPr>
          <p:cNvPr id="22" name="Body Level One…"/>
          <p:cNvSpPr txBox="1"/>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104900" y="3098800"/>
            <a:ext cx="10795000" cy="3556000"/>
          </a:xfrm>
          <a:prstGeom prst="rect">
            <a:avLst/>
          </a:prstGeom>
        </p:spPr>
        <p:txBody>
          <a:bodyPr/>
          <a:lstStyle>
            <a:lvl1pPr>
              <a:defRPr sz="6000"/>
            </a:lvl1p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pPr/>
          </a:p>
        </p:txBody>
      </p:sp>
      <p:sp>
        <p:nvSpPr>
          <p:cNvPr id="39" name="Title Text"/>
          <p:cNvSpPr txBox="1"/>
          <p:nvPr>
            <p:ph type="title"/>
          </p:nvPr>
        </p:nvSpPr>
        <p:spPr>
          <a:xfrm>
            <a:off x="635000" y="1473200"/>
            <a:ext cx="5715000" cy="33147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0" algn="ctr">
              <a:spcBef>
                <a:spcPts val="0"/>
              </a:spcBef>
              <a:buClrTx/>
              <a:buSzTx/>
              <a:buNone/>
              <a:defRPr sz="2600">
                <a:latin typeface="Zapfino"/>
                <a:ea typeface="Zapfino"/>
                <a:cs typeface="Zapfino"/>
                <a:sym typeface="Zapfino"/>
              </a:defRPr>
            </a:lvl2pPr>
            <a:lvl3pPr marL="0" indent="0" algn="ctr">
              <a:spcBef>
                <a:spcPts val="0"/>
              </a:spcBef>
              <a:buClrTx/>
              <a:buSzTx/>
              <a:buNone/>
              <a:defRPr sz="2600">
                <a:latin typeface="Zapfino"/>
                <a:ea typeface="Zapfino"/>
                <a:cs typeface="Zapfino"/>
                <a:sym typeface="Zapfino"/>
              </a:defRPr>
            </a:lvl3pPr>
            <a:lvl4pPr marL="0" indent="0" algn="ctr">
              <a:spcBef>
                <a:spcPts val="0"/>
              </a:spcBef>
              <a:buClrTx/>
              <a:buSzTx/>
              <a:buNone/>
              <a:defRPr sz="2600">
                <a:latin typeface="Zapfino"/>
                <a:ea typeface="Zapfino"/>
                <a:cs typeface="Zapfino"/>
                <a:sym typeface="Zapfino"/>
              </a:defRPr>
            </a:lvl4pPr>
            <a:lvl5pPr marL="0" indent="0" algn="ctr">
              <a:spcBef>
                <a:spcPts val="0"/>
              </a:spcBef>
              <a:buClrTx/>
              <a:buSzTx/>
              <a:buNone/>
              <a:defRPr sz="2600">
                <a:latin typeface="Zapfino"/>
                <a:ea typeface="Zapfino"/>
                <a:cs typeface="Zapfino"/>
                <a:sym typeface="Zapfino"/>
              </a:defRPr>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pPr/>
          </a:p>
        </p:txBody>
      </p:sp>
      <p:sp>
        <p:nvSpPr>
          <p:cNvPr id="84" name="Image"/>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pPr/>
          </a:p>
        </p:txBody>
      </p:sp>
      <p:sp>
        <p:nvSpPr>
          <p:cNvPr id="85" name="Image"/>
          <p:cNvSpPr/>
          <p:nvPr>
            <p:ph type="pic" idx="15"/>
          </p:nvPr>
        </p:nvSpPr>
        <p:spPr>
          <a:xfrm>
            <a:off x="609600" y="631776"/>
            <a:ext cx="7035800" cy="8496301"/>
          </a:xfrm>
          <a:prstGeom prst="rect">
            <a:avLst/>
          </a:prstGeom>
          <a:ln w="9525">
            <a:round/>
          </a:ln>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4" name="Slide Number"/>
          <p:cNvSpPr txBox="1"/>
          <p:nvPr>
            <p:ph type="sldNum" sz="quarter" idx="2"/>
          </p:nvPr>
        </p:nvSpPr>
        <p:spPr>
          <a:xfrm>
            <a:off x="6311798" y="9327743"/>
            <a:ext cx="368504" cy="425858"/>
          </a:xfrm>
          <a:prstGeom prst="rect">
            <a:avLst/>
          </a:prstGeom>
          <a:ln w="12700">
            <a:miter lim="400000"/>
          </a:ln>
        </p:spPr>
        <p:txBody>
          <a:bodyPr wrap="none" lIns="50800" tIns="50800" rIns="50800" bIns="50800" anchor="b">
            <a:spAutoFit/>
          </a:bodyPr>
          <a:lstStyle>
            <a:lvl1pPr>
              <a:defRPr b="1" sz="1800">
                <a:solidFill>
                  <a:srgbClr val="51573F"/>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1pPr>
      <a:lvl2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2pPr>
      <a:lvl3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3pPr>
      <a:lvl4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4pPr>
      <a:lvl5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5pPr>
      <a:lvl6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6pPr>
      <a:lvl7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7pPr>
      <a:lvl8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8pPr>
      <a:lvl9pPr marL="0" marR="0" indent="0" algn="ctr" defTabSz="584200" rtl="0" latinLnBrk="0">
        <a:lnSpc>
          <a:spcPct val="100000"/>
        </a:lnSpc>
        <a:spcBef>
          <a:spcPts val="0"/>
        </a:spcBef>
        <a:spcAft>
          <a:spcPts val="0"/>
        </a:spcAft>
        <a:buClr>
          <a:srgbClr val="9A7865"/>
        </a:buClr>
        <a:buSzTx/>
        <a:buFontTx/>
        <a:buNone/>
        <a:tabLst/>
        <a:defRPr b="0" baseline="0" cap="none" i="0" spc="0" strike="noStrike" sz="7600" u="none">
          <a:ln>
            <a:noFill/>
          </a:ln>
          <a:solidFill>
            <a:srgbClr val="85604A"/>
          </a:solidFill>
          <a:uFillTx/>
          <a:latin typeface="+mn-lt"/>
          <a:ea typeface="+mn-ea"/>
          <a:cs typeface="+mn-cs"/>
          <a:sym typeface="Didot"/>
        </a:defRPr>
      </a:lvl9pPr>
    </p:titleStyle>
    <p:bodyStyle>
      <a:lvl1pPr marL="381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Tx/>
        <a:buBlip>
          <a:blip r:embed="rId3"/>
        </a:buBlip>
        <a:tabLst/>
        <a:defRPr b="0" baseline="0" cap="none" i="0" spc="0" strike="noStrike" sz="3600" u="none">
          <a:ln>
            <a:noFill/>
          </a:ln>
          <a:solidFill>
            <a:srgbClr val="625B48"/>
          </a:solidFill>
          <a:uFillTx/>
          <a:latin typeface="+mn-lt"/>
          <a:ea typeface="+mn-ea"/>
          <a:cs typeface="+mn-cs"/>
          <a:sym typeface="Didot"/>
        </a:defRPr>
      </a:lvl9pPr>
    </p:bodyStyle>
    <p:otherStyle>
      <a:lvl1pPr marL="0" marR="0" indent="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1pPr>
      <a:lvl2pPr marL="0" marR="0" indent="2286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2pPr>
      <a:lvl3pPr marL="0" marR="0" indent="4572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3pPr>
      <a:lvl4pPr marL="0" marR="0" indent="6858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4pPr>
      <a:lvl5pPr marL="0" marR="0" indent="9144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5pPr>
      <a:lvl6pPr marL="0" marR="0" indent="11430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6pPr>
      <a:lvl7pPr marL="0" marR="0" indent="13716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7pPr>
      <a:lvl8pPr marL="0" marR="0" indent="16002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8pPr>
      <a:lvl9pPr marL="0" marR="0" indent="1828800" algn="ctr" defTabSz="584200" latinLnBrk="0">
        <a:lnSpc>
          <a:spcPct val="100000"/>
        </a:lnSpc>
        <a:spcBef>
          <a:spcPts val="0"/>
        </a:spcBef>
        <a:spcAft>
          <a:spcPts val="0"/>
        </a:spcAft>
        <a:buClr>
          <a:srgbClr val="9A7865"/>
        </a:buClr>
        <a:buSzTx/>
        <a:buFontTx/>
        <a:buNone/>
        <a:tabLst/>
        <a:defRPr b="1" baseline="0" cap="none" i="0" spc="0" strike="noStrike" sz="1800" u="none">
          <a:ln>
            <a:noFill/>
          </a:ln>
          <a:solidFill>
            <a:schemeClr val="tx1"/>
          </a:solidFill>
          <a:uFillTx/>
          <a:latin typeface="+mn-lt"/>
          <a:ea typeface="+mn-ea"/>
          <a:cs typeface="+mn-cs"/>
          <a:sym typeface="Dido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3.png"/><Relationship Id="rId3"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6.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0.png"/><Relationship Id="rId3" Type="http://schemas.openxmlformats.org/officeDocument/2006/relationships/image" Target="../media/image2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5.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 Id="rId3" Type="http://schemas.openxmlformats.org/officeDocument/2006/relationships/image" Target="../media/image2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png"/><Relationship Id="rId3" Type="http://schemas.openxmlformats.org/officeDocument/2006/relationships/image" Target="../media/image32.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png"/><Relationship Id="rId3" Type="http://schemas.openxmlformats.org/officeDocument/2006/relationships/image" Target="../media/image37.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 Id="rId3" Type="http://schemas.openxmlformats.org/officeDocument/2006/relationships/image" Target="../media/image42.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png"/><Relationship Id="rId3" Type="http://schemas.openxmlformats.org/officeDocument/2006/relationships/image" Target="../media/image4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 Id="rId3" Type="http://schemas.openxmlformats.org/officeDocument/2006/relationships/image" Target="../media/image57.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it.wikipedia.org/wiki/Rettangolo" TargetMode="External"/><Relationship Id="rId3" Type="http://schemas.openxmlformats.org/officeDocument/2006/relationships/hyperlink" Target="https://it.wikipedia.org/wiki/Sezione_aurea" TargetMode="External"/><Relationship Id="rId4" Type="http://schemas.openxmlformats.org/officeDocument/2006/relationships/image" Target="../media/image5.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png"/><Relationship Id="rId3" Type="http://schemas.openxmlformats.org/officeDocument/2006/relationships/image" Target="../media/image6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png"/><Relationship Id="rId3" Type="http://schemas.openxmlformats.org/officeDocument/2006/relationships/image" Target="../media/image64.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LA SUCCESSIONE…"/>
          <p:cNvSpPr txBox="1"/>
          <p:nvPr/>
        </p:nvSpPr>
        <p:spPr>
          <a:xfrm>
            <a:off x="1929866" y="3385464"/>
            <a:ext cx="9145068" cy="29826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1" sz="4400">
                <a:solidFill>
                  <a:schemeClr val="accent6">
                    <a:hueOff val="-186402"/>
                    <a:lumOff val="-30311"/>
                  </a:schemeClr>
                </a:solidFill>
              </a:defRPr>
            </a:pPr>
            <a:r>
              <a:t>LA SUCCESSIONE </a:t>
            </a:r>
          </a:p>
          <a:p>
            <a:pPr>
              <a:defRPr b="1" sz="4400">
                <a:solidFill>
                  <a:schemeClr val="accent6">
                    <a:hueOff val="-186402"/>
                    <a:lumOff val="-30311"/>
                  </a:schemeClr>
                </a:solidFill>
              </a:defRPr>
            </a:pPr>
            <a:r>
              <a:t>DI </a:t>
            </a:r>
          </a:p>
          <a:p>
            <a:pPr>
              <a:defRPr b="1" sz="4400">
                <a:solidFill>
                  <a:schemeClr val="accent6">
                    <a:hueOff val="-186402"/>
                    <a:lumOff val="-30311"/>
                  </a:schemeClr>
                </a:solidFill>
              </a:defRPr>
            </a:pPr>
            <a:r>
              <a:t>DI FIBONACCI…</a:t>
            </a:r>
          </a:p>
          <a:p>
            <a:pPr>
              <a:defRPr b="1" sz="4400">
                <a:solidFill>
                  <a:schemeClr val="accent6">
                    <a:hueOff val="-186402"/>
                    <a:lumOff val="-30311"/>
                  </a:schemeClr>
                </a:solidFill>
              </a:defRPr>
            </a:pPr>
            <a:r>
              <a:t>MATEMATICA, NATURA E ARTE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1" name="Screen Shot 2020-12-09 at 17.47.25.png" descr="Screen Shot 2020-12-09 at 17.47.25.png"/>
          <p:cNvPicPr>
            <a:picLocks noChangeAspect="0"/>
          </p:cNvPicPr>
          <p:nvPr/>
        </p:nvPicPr>
        <p:blipFill>
          <a:blip r:embed="rId2">
            <a:extLst/>
          </a:blip>
          <a:stretch>
            <a:fillRect/>
          </a:stretch>
        </p:blipFill>
        <p:spPr>
          <a:xfrm>
            <a:off x="4050088" y="646472"/>
            <a:ext cx="4904624" cy="7463786"/>
          </a:xfrm>
          <a:prstGeom prst="rect">
            <a:avLst/>
          </a:prstGeom>
        </p:spPr>
      </p:pic>
      <p:sp>
        <p:nvSpPr>
          <p:cNvPr id="152" name="Leonardo Fibonacci - Un foglio del manoscritto su pergamena del Liber abbaci conservato nella Biblioteca Nazionale Centrale di Firenze (Codice magliabechiano Conv. Soppr. C 1, 2616, fol. 124r), contenente nel riquadro a destra le prime tredici cifre, in numeri arabi, della cosiddetta &quot;successione di Fibonacci&quot;."/>
          <p:cNvSpPr txBox="1"/>
          <p:nvPr/>
        </p:nvSpPr>
        <p:spPr>
          <a:xfrm>
            <a:off x="747918" y="8101761"/>
            <a:ext cx="11508964" cy="1443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1800">
                <a:solidFill>
                  <a:schemeClr val="accent6">
                    <a:hueOff val="-186402"/>
                    <a:lumOff val="-30311"/>
                  </a:schemeClr>
                </a:solidFill>
              </a:defRPr>
            </a:pPr>
            <a:r>
              <a:t>Leonardo Fibonacci - Un foglio del manoscritto su pergamena del Liber abbaci conservato nella Biblioteca Nazionale Centrale di Firenze (Codice magliabechiano Conv. Soppr. C 1, 2616, fol. 124r), contenente nel riquadro a destra le prime tredici cifre, in numeri arabi, della cosiddetta "successione di Fibonacci".</a:t>
            </a:r>
          </a:p>
          <a:p>
            <a:pPr algn="l" defTabSz="457200">
              <a:defRPr sz="1200">
                <a:solidFill>
                  <a:srgbClr val="211922"/>
                </a:solidFill>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54" name="Screen Shot 2020-12-09 at 17.47.25.png" descr="Screen Shot 2020-12-09 at 17.47.25.png"/>
          <p:cNvPicPr>
            <a:picLocks noChangeAspect="0"/>
          </p:cNvPicPr>
          <p:nvPr/>
        </p:nvPicPr>
        <p:blipFill>
          <a:blip r:embed="rId2">
            <a:extLst/>
          </a:blip>
          <a:stretch>
            <a:fillRect/>
          </a:stretch>
        </p:blipFill>
        <p:spPr>
          <a:xfrm>
            <a:off x="826356" y="711200"/>
            <a:ext cx="5473701" cy="8331200"/>
          </a:xfrm>
          <a:prstGeom prst="rect">
            <a:avLst/>
          </a:prstGeom>
        </p:spPr>
      </p:pic>
      <p:pic>
        <p:nvPicPr>
          <p:cNvPr id="155" name="Screen Shot 2020-12-17 at 18.14.18.png" descr="Screen Shot 2020-12-17 at 18.14.18.png"/>
          <p:cNvPicPr>
            <a:picLocks noChangeAspect="0"/>
          </p:cNvPicPr>
          <p:nvPr/>
        </p:nvPicPr>
        <p:blipFill>
          <a:blip r:embed="rId3">
            <a:extLst/>
          </a:blip>
          <a:stretch>
            <a:fillRect/>
          </a:stretch>
        </p:blipFill>
        <p:spPr>
          <a:xfrm>
            <a:off x="8382892" y="910454"/>
            <a:ext cx="2113905" cy="7932692"/>
          </a:xfrm>
          <a:prstGeom prst="rect">
            <a:avLst/>
          </a:prstGeom>
        </p:spPr>
      </p:pic>
      <p:sp>
        <p:nvSpPr>
          <p:cNvPr id="156" name="Line"/>
          <p:cNvSpPr/>
          <p:nvPr/>
        </p:nvSpPr>
        <p:spPr>
          <a:xfrm flipV="1">
            <a:off x="6799304" y="3374595"/>
            <a:ext cx="1478812" cy="1"/>
          </a:xfrm>
          <a:prstGeom prst="line">
            <a:avLst/>
          </a:prstGeom>
          <a:ln w="76200">
            <a:solidFill>
              <a:srgbClr val="FF2600"/>
            </a:solidFill>
            <a:miter lim="400000"/>
            <a:tailEnd type="triangle"/>
          </a:ln>
        </p:spPr>
        <p:txBody>
          <a:bodyPr lIns="50800" tIns="50800" rIns="50800" bIns="50800" anchor="ctr"/>
          <a:lstStyle/>
          <a:p>
            <a:pPr>
              <a:defRPr sz="3600"/>
            </a:pPr>
          </a:p>
        </p:txBody>
      </p:sp>
      <p:sp>
        <p:nvSpPr>
          <p:cNvPr id="157" name="1,…"/>
          <p:cNvSpPr txBox="1"/>
          <p:nvPr/>
        </p:nvSpPr>
        <p:spPr>
          <a:xfrm>
            <a:off x="10601573" y="1593596"/>
            <a:ext cx="622697" cy="7410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457200">
              <a:defRPr sz="1600">
                <a:solidFill>
                  <a:srgbClr val="202124"/>
                </a:solidFill>
                <a:latin typeface="Arial"/>
                <a:ea typeface="Arial"/>
                <a:cs typeface="Arial"/>
                <a:sym typeface="Arial"/>
              </a:defRPr>
            </a:pPr>
            <a:r>
              <a:t>1, </a:t>
            </a:r>
          </a:p>
          <a:p>
            <a:pPr algn="l" defTabSz="457200">
              <a:defRPr sz="1600">
                <a:solidFill>
                  <a:srgbClr val="202124"/>
                </a:solidFill>
                <a:latin typeface="Arial"/>
                <a:ea typeface="Arial"/>
                <a:cs typeface="Arial"/>
                <a:sym typeface="Arial"/>
              </a:defRPr>
            </a:pPr>
            <a:r>
              <a:t>1,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5,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8,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13,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21,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34,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55,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89,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144,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233,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377</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a:t>
            </a:r>
          </a:p>
        </p:txBody>
      </p:sp>
      <p:sp>
        <p:nvSpPr>
          <p:cNvPr id="158" name="Line"/>
          <p:cNvSpPr/>
          <p:nvPr/>
        </p:nvSpPr>
        <p:spPr>
          <a:xfrm>
            <a:off x="9768087" y="1885333"/>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59" name="Line"/>
          <p:cNvSpPr/>
          <p:nvPr/>
        </p:nvSpPr>
        <p:spPr>
          <a:xfrm>
            <a:off x="9768087" y="2414681"/>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0" name="Line"/>
          <p:cNvSpPr/>
          <p:nvPr/>
        </p:nvSpPr>
        <p:spPr>
          <a:xfrm>
            <a:off x="9768087" y="2944030"/>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1" name="Line"/>
          <p:cNvSpPr/>
          <p:nvPr/>
        </p:nvSpPr>
        <p:spPr>
          <a:xfrm>
            <a:off x="9768087" y="3374595"/>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2" name="Line"/>
          <p:cNvSpPr/>
          <p:nvPr/>
        </p:nvSpPr>
        <p:spPr>
          <a:xfrm flipV="1">
            <a:off x="9773433" y="3767701"/>
            <a:ext cx="722057" cy="156696"/>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3" name="Line"/>
          <p:cNvSpPr/>
          <p:nvPr/>
        </p:nvSpPr>
        <p:spPr>
          <a:xfrm>
            <a:off x="9768087" y="4334508"/>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4" name="Line"/>
          <p:cNvSpPr/>
          <p:nvPr/>
        </p:nvSpPr>
        <p:spPr>
          <a:xfrm>
            <a:off x="9768087" y="4876800"/>
            <a:ext cx="728709" cy="0"/>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5" name="Line"/>
          <p:cNvSpPr/>
          <p:nvPr/>
        </p:nvSpPr>
        <p:spPr>
          <a:xfrm>
            <a:off x="9768087" y="5419091"/>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6" name="Line"/>
          <p:cNvSpPr/>
          <p:nvPr/>
        </p:nvSpPr>
        <p:spPr>
          <a:xfrm>
            <a:off x="9869004" y="5961382"/>
            <a:ext cx="728710"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7" name="Line"/>
          <p:cNvSpPr/>
          <p:nvPr/>
        </p:nvSpPr>
        <p:spPr>
          <a:xfrm>
            <a:off x="9768087" y="6503673"/>
            <a:ext cx="732384" cy="19179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8" name="Line"/>
          <p:cNvSpPr/>
          <p:nvPr/>
        </p:nvSpPr>
        <p:spPr>
          <a:xfrm>
            <a:off x="9869580" y="6980573"/>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69" name="Line"/>
          <p:cNvSpPr/>
          <p:nvPr/>
        </p:nvSpPr>
        <p:spPr>
          <a:xfrm>
            <a:off x="9869580" y="7632142"/>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70" name="Line"/>
          <p:cNvSpPr/>
          <p:nvPr/>
        </p:nvSpPr>
        <p:spPr>
          <a:xfrm>
            <a:off x="9764413" y="8146352"/>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Line"/>
          <p:cNvSpPr/>
          <p:nvPr/>
        </p:nvSpPr>
        <p:spPr>
          <a:xfrm>
            <a:off x="6303514" y="2818616"/>
            <a:ext cx="1966723" cy="2253633"/>
          </a:xfrm>
          <a:prstGeom prst="line">
            <a:avLst/>
          </a:prstGeom>
          <a:ln w="76200">
            <a:solidFill>
              <a:srgbClr val="FF2600"/>
            </a:solidFill>
            <a:miter lim="400000"/>
            <a:tailEnd type="triangle"/>
          </a:ln>
        </p:spPr>
        <p:txBody>
          <a:bodyPr lIns="50800" tIns="50800" rIns="50800" bIns="50800" anchor="ctr"/>
          <a:lstStyle/>
          <a:p>
            <a:pPr>
              <a:defRPr sz="3600"/>
            </a:pPr>
          </a:p>
        </p:txBody>
      </p:sp>
      <p:pic>
        <p:nvPicPr>
          <p:cNvPr id="173" name="Screen Shot 2020-12-09 at 17.47.25.png" descr="Screen Shot 2020-12-09 at 17.47.25.png"/>
          <p:cNvPicPr>
            <a:picLocks noChangeAspect="0"/>
          </p:cNvPicPr>
          <p:nvPr/>
        </p:nvPicPr>
        <p:blipFill>
          <a:blip r:embed="rId2">
            <a:extLst/>
          </a:blip>
          <a:stretch>
            <a:fillRect/>
          </a:stretch>
        </p:blipFill>
        <p:spPr>
          <a:xfrm>
            <a:off x="826356" y="711200"/>
            <a:ext cx="5473701" cy="8331200"/>
          </a:xfrm>
          <a:prstGeom prst="rect">
            <a:avLst/>
          </a:prstGeom>
        </p:spPr>
      </p:pic>
      <p:pic>
        <p:nvPicPr>
          <p:cNvPr id="174" name="Screen Shot 2020-12-17 at 17.44.04.png" descr="Screen Shot 2020-12-17 at 17.44.04.png"/>
          <p:cNvPicPr>
            <a:picLocks noChangeAspect="0"/>
          </p:cNvPicPr>
          <p:nvPr/>
        </p:nvPicPr>
        <p:blipFill>
          <a:blip r:embed="rId3">
            <a:extLst/>
          </a:blip>
          <a:stretch>
            <a:fillRect/>
          </a:stretch>
        </p:blipFill>
        <p:spPr>
          <a:xfrm>
            <a:off x="2169139" y="5231230"/>
            <a:ext cx="10919881" cy="3971290"/>
          </a:xfrm>
          <a:prstGeom prst="rect">
            <a:avLst/>
          </a:prstGeom>
        </p:spPr>
      </p:pic>
      <p:sp>
        <p:nvSpPr>
          <p:cNvPr id="175" name="La successione di Fibonacci è una successione molto famosa, che appare spesso in natura e in architettura. I primi due termini sono entrambi 1, poi OGNI TERMINE È LA SOMMA DEI DUE TERMINI CHE LO PRECEDONO."/>
          <p:cNvSpPr txBox="1"/>
          <p:nvPr/>
        </p:nvSpPr>
        <p:spPr>
          <a:xfrm>
            <a:off x="7072641" y="1329076"/>
            <a:ext cx="5473700" cy="28501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400">
                <a:solidFill>
                  <a:schemeClr val="accent6">
                    <a:hueOff val="-186402"/>
                    <a:lumOff val="-30311"/>
                  </a:schemeClr>
                </a:solidFill>
              </a:defRPr>
            </a:lvl1pPr>
          </a:lstStyle>
          <a:p>
            <a:pPr/>
            <a:r>
              <a:t>La successione di Fibonacci è una successione molto famosa, che appare spesso in natura e in architettura. I primi due termini sono entrambi 1, poi OGNI TERMINE È LA SOMMA DEI DUE TERMINI CHE LO PRECEDONO.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7" name="Screen Shot 2020-12-17 at 18.14.18.png" descr="Screen Shot 2020-12-17 at 18.14.18.png"/>
          <p:cNvPicPr>
            <a:picLocks noChangeAspect="0"/>
          </p:cNvPicPr>
          <p:nvPr/>
        </p:nvPicPr>
        <p:blipFill>
          <a:blip r:embed="rId2">
            <a:extLst/>
          </a:blip>
          <a:stretch>
            <a:fillRect/>
          </a:stretch>
        </p:blipFill>
        <p:spPr>
          <a:xfrm>
            <a:off x="8382892" y="910454"/>
            <a:ext cx="2113905" cy="7932692"/>
          </a:xfrm>
          <a:prstGeom prst="rect">
            <a:avLst/>
          </a:prstGeom>
        </p:spPr>
      </p:pic>
      <p:sp>
        <p:nvSpPr>
          <p:cNvPr id="178" name="1,…"/>
          <p:cNvSpPr txBox="1"/>
          <p:nvPr/>
        </p:nvSpPr>
        <p:spPr>
          <a:xfrm>
            <a:off x="10601573" y="1593596"/>
            <a:ext cx="622697" cy="74101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l" defTabSz="457200">
              <a:defRPr sz="1600">
                <a:solidFill>
                  <a:srgbClr val="202124"/>
                </a:solidFill>
                <a:latin typeface="Arial"/>
                <a:ea typeface="Arial"/>
                <a:cs typeface="Arial"/>
                <a:sym typeface="Arial"/>
              </a:defRPr>
            </a:pPr>
            <a:r>
              <a:t>1, </a:t>
            </a:r>
          </a:p>
          <a:p>
            <a:pPr algn="l" defTabSz="457200">
              <a:defRPr sz="1600">
                <a:solidFill>
                  <a:srgbClr val="202124"/>
                </a:solidFill>
                <a:latin typeface="Arial"/>
                <a:ea typeface="Arial"/>
                <a:cs typeface="Arial"/>
                <a:sym typeface="Arial"/>
              </a:defRPr>
            </a:pPr>
            <a:r>
              <a:t>1,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5,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8,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13,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21,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34,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55,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89,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144,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233, </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377</a:t>
            </a:r>
          </a:p>
          <a:p>
            <a:pPr algn="l" defTabSz="457200">
              <a:defRPr sz="1600">
                <a:solidFill>
                  <a:srgbClr val="202124"/>
                </a:solidFill>
                <a:latin typeface="Arial"/>
                <a:ea typeface="Arial"/>
                <a:cs typeface="Arial"/>
                <a:sym typeface="Arial"/>
              </a:defRPr>
            </a:pPr>
          </a:p>
          <a:p>
            <a:pPr algn="l" defTabSz="457200">
              <a:defRPr sz="1600">
                <a:solidFill>
                  <a:srgbClr val="202124"/>
                </a:solidFill>
                <a:latin typeface="Arial"/>
                <a:ea typeface="Arial"/>
                <a:cs typeface="Arial"/>
                <a:sym typeface="Arial"/>
              </a:defRPr>
            </a:pPr>
            <a:r>
              <a:t>…</a:t>
            </a:r>
          </a:p>
        </p:txBody>
      </p:sp>
      <p:sp>
        <p:nvSpPr>
          <p:cNvPr id="179" name="Line"/>
          <p:cNvSpPr/>
          <p:nvPr/>
        </p:nvSpPr>
        <p:spPr>
          <a:xfrm>
            <a:off x="9768087" y="1885333"/>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0" name="Line"/>
          <p:cNvSpPr/>
          <p:nvPr/>
        </p:nvSpPr>
        <p:spPr>
          <a:xfrm>
            <a:off x="9768087" y="2414681"/>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1" name="Line"/>
          <p:cNvSpPr/>
          <p:nvPr/>
        </p:nvSpPr>
        <p:spPr>
          <a:xfrm>
            <a:off x="9768087" y="2944030"/>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2" name="Line"/>
          <p:cNvSpPr/>
          <p:nvPr/>
        </p:nvSpPr>
        <p:spPr>
          <a:xfrm>
            <a:off x="9768087" y="3374595"/>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3" name="Line"/>
          <p:cNvSpPr/>
          <p:nvPr/>
        </p:nvSpPr>
        <p:spPr>
          <a:xfrm flipV="1">
            <a:off x="9773433" y="3767701"/>
            <a:ext cx="722057" cy="156696"/>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4" name="Line"/>
          <p:cNvSpPr/>
          <p:nvPr/>
        </p:nvSpPr>
        <p:spPr>
          <a:xfrm>
            <a:off x="9768087" y="4334508"/>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5" name="Line"/>
          <p:cNvSpPr/>
          <p:nvPr/>
        </p:nvSpPr>
        <p:spPr>
          <a:xfrm>
            <a:off x="9768087" y="4876800"/>
            <a:ext cx="728709" cy="0"/>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6" name="Line"/>
          <p:cNvSpPr/>
          <p:nvPr/>
        </p:nvSpPr>
        <p:spPr>
          <a:xfrm>
            <a:off x="9768087" y="5419091"/>
            <a:ext cx="728709"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7" name="Line"/>
          <p:cNvSpPr/>
          <p:nvPr/>
        </p:nvSpPr>
        <p:spPr>
          <a:xfrm>
            <a:off x="9869004" y="5961382"/>
            <a:ext cx="728710" cy="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8" name="Line"/>
          <p:cNvSpPr/>
          <p:nvPr/>
        </p:nvSpPr>
        <p:spPr>
          <a:xfrm>
            <a:off x="9768087" y="6503673"/>
            <a:ext cx="732384" cy="191791"/>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89" name="Line"/>
          <p:cNvSpPr/>
          <p:nvPr/>
        </p:nvSpPr>
        <p:spPr>
          <a:xfrm>
            <a:off x="9869580" y="6980573"/>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90" name="Line"/>
          <p:cNvSpPr/>
          <p:nvPr/>
        </p:nvSpPr>
        <p:spPr>
          <a:xfrm>
            <a:off x="9869580" y="7632142"/>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91" name="Line"/>
          <p:cNvSpPr/>
          <p:nvPr/>
        </p:nvSpPr>
        <p:spPr>
          <a:xfrm>
            <a:off x="9764413" y="8146352"/>
            <a:ext cx="732384" cy="191792"/>
          </a:xfrm>
          <a:prstGeom prst="line">
            <a:avLst/>
          </a:prstGeom>
          <a:ln w="38100">
            <a:solidFill>
              <a:srgbClr val="FF2600"/>
            </a:solidFill>
            <a:miter lim="400000"/>
            <a:tailEnd type="triangle"/>
          </a:ln>
        </p:spPr>
        <p:txBody>
          <a:bodyPr lIns="50800" tIns="50800" rIns="50800" bIns="50800" anchor="ctr"/>
          <a:lstStyle/>
          <a:p>
            <a:pPr>
              <a:defRPr sz="3600"/>
            </a:pPr>
          </a:p>
        </p:txBody>
      </p:sp>
      <p:sp>
        <p:nvSpPr>
          <p:cNvPr id="192" name="Inoltre, dividendo un numero per il suo precedente si ottiene un valore sempre più prossimo al numero aureo “φ”…"/>
          <p:cNvSpPr txBox="1"/>
          <p:nvPr/>
        </p:nvSpPr>
        <p:spPr>
          <a:xfrm>
            <a:off x="1582004" y="1548980"/>
            <a:ext cx="6226124" cy="55710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3400"/>
            </a:pPr>
            <a:r>
              <a:t>Inoltre, dividendo un numero per il suo precedente si ottiene un valore sempre più prossimo al numero aureo “φ”</a:t>
            </a:r>
          </a:p>
          <a:p>
            <a:pPr>
              <a:defRPr sz="3400"/>
            </a:pPr>
          </a:p>
          <a:p>
            <a:pPr>
              <a:defRPr sz="3400"/>
            </a:pPr>
            <a:r>
              <a:t>ad esempio</a:t>
            </a:r>
          </a:p>
          <a:p>
            <a:pPr>
              <a:defRPr sz="3400"/>
            </a:pPr>
          </a:p>
          <a:p>
            <a:pPr>
              <a:defRPr sz="3400"/>
            </a:pPr>
            <a:r>
              <a:t> 8:5 = 1,6…</a:t>
            </a:r>
          </a:p>
          <a:p>
            <a:pPr>
              <a:defRPr sz="3400"/>
            </a:pPr>
          </a:p>
          <a:p>
            <a:pPr>
              <a:defRPr sz="3400"/>
            </a:pPr>
            <a:r>
              <a:t>34:21 = 1,6…</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4" name="Screen Shot 2020-12-17 at 18.47.14.png" descr="Screen Shot 2020-12-17 at 18.47.14.png"/>
          <p:cNvPicPr>
            <a:picLocks noChangeAspect="0"/>
          </p:cNvPicPr>
          <p:nvPr/>
        </p:nvPicPr>
        <p:blipFill>
          <a:blip r:embed="rId2">
            <a:extLst/>
          </a:blip>
          <a:stretch>
            <a:fillRect/>
          </a:stretch>
        </p:blipFill>
        <p:spPr>
          <a:xfrm>
            <a:off x="2660576" y="2086547"/>
            <a:ext cx="7905961" cy="4953648"/>
          </a:xfrm>
          <a:prstGeom prst="rect">
            <a:avLst/>
          </a:prstGeom>
        </p:spPr>
      </p:pic>
      <p:sp>
        <p:nvSpPr>
          <p:cNvPr id="195" name="IL RETTANGOLO AUREO e FIBONACCI"/>
          <p:cNvSpPr txBox="1"/>
          <p:nvPr/>
        </p:nvSpPr>
        <p:spPr>
          <a:xfrm>
            <a:off x="1616360" y="1107974"/>
            <a:ext cx="9994393"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IL RETTANGOLO AUREO e FIBONACCI</a:t>
            </a:r>
          </a:p>
        </p:txBody>
      </p:sp>
      <p:sp>
        <p:nvSpPr>
          <p:cNvPr id="196" name="A partire dalla successione di Fibonacci si può costruire un rettangolo aureo; per far ciò è sufficiente affiancare in successione tanti quadrati, ognuno dei quali ha per lato uno dei valori di tale successione, ossia 1, 1, 2, 3, 5, 8, 13, .."/>
          <p:cNvSpPr txBox="1"/>
          <p:nvPr/>
        </p:nvSpPr>
        <p:spPr>
          <a:xfrm>
            <a:off x="1563853" y="7281660"/>
            <a:ext cx="10099407" cy="17987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600">
                <a:solidFill>
                  <a:schemeClr val="accent6">
                    <a:hueOff val="-186402"/>
                    <a:lumOff val="-30311"/>
                  </a:schemeClr>
                </a:solidFill>
              </a:defRPr>
            </a:pPr>
            <a:r>
              <a:t>A partire dalla successione di </a:t>
            </a:r>
            <a:r>
              <a:rPr b="1"/>
              <a:t>Fibonacci</a:t>
            </a:r>
            <a:r>
              <a:t> si può costruire un </a:t>
            </a:r>
            <a:r>
              <a:rPr b="1"/>
              <a:t>rettangolo aureo</a:t>
            </a:r>
            <a:r>
              <a:t>; per far ciò è sufficiente affiancare in successione tanti quadrati, ognuno dei quali ha per lato uno dei valori di tale successione, ossia 1, 1, 2, 3, 5, 8, 13,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8" name="Screen Shot 2020-12-17 at 18.49.20.png" descr="Screen Shot 2020-12-17 at 18.49.20.png"/>
          <p:cNvPicPr>
            <a:picLocks noChangeAspect="0"/>
          </p:cNvPicPr>
          <p:nvPr/>
        </p:nvPicPr>
        <p:blipFill>
          <a:blip r:embed="rId2">
            <a:extLst/>
          </a:blip>
          <a:stretch>
            <a:fillRect/>
          </a:stretch>
        </p:blipFill>
        <p:spPr>
          <a:xfrm>
            <a:off x="2906541" y="4474254"/>
            <a:ext cx="7191718" cy="4516097"/>
          </a:xfrm>
          <a:prstGeom prst="rect">
            <a:avLst/>
          </a:prstGeom>
        </p:spPr>
      </p:pic>
      <p:sp>
        <p:nvSpPr>
          <p:cNvPr id="199" name="Si può ricavare…"/>
          <p:cNvSpPr txBox="1"/>
          <p:nvPr/>
        </p:nvSpPr>
        <p:spPr>
          <a:xfrm>
            <a:off x="595114" y="702617"/>
            <a:ext cx="11814571" cy="3547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Si può ricavare </a:t>
            </a:r>
          </a:p>
          <a:p>
            <a:pPr/>
            <a:r>
              <a:t>LA SPIRALE AUREA</a:t>
            </a:r>
          </a:p>
          <a:p>
            <a:pPr algn="just" defTabSz="457200">
              <a:defRPr b="1" sz="2600">
                <a:solidFill>
                  <a:schemeClr val="accent6">
                    <a:hueOff val="-71849"/>
                    <a:satOff val="-6256"/>
                    <a:lumOff val="-14117"/>
                  </a:schemeClr>
                </a:solidFill>
              </a:defRPr>
            </a:pPr>
            <a:r>
              <a:t>Partendo dal primo quadrato disegnato in precedenza, si unisco 2 vertici con un arco, puntando il compasso su un terzo vertice dello stesso quadrato. Si passa poi al secondo quadrato e si ripete la stessa operazione, continuando per tutti i rimanenti quadrati. La figura che il compasso disegnerà sarà così una perfetta spirale di proporzioni auree!!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Screen Shot 2020-12-17 at 17.21.13.png" descr="Screen Shot 2020-12-17 at 17.21.13.png"/>
          <p:cNvPicPr>
            <a:picLocks noChangeAspect="0"/>
          </p:cNvPicPr>
          <p:nvPr/>
        </p:nvPicPr>
        <p:blipFill>
          <a:blip r:embed="rId2">
            <a:extLst/>
          </a:blip>
          <a:stretch>
            <a:fillRect/>
          </a:stretch>
        </p:blipFill>
        <p:spPr>
          <a:xfrm rot="10800000">
            <a:off x="1952323" y="1332429"/>
            <a:ext cx="9100154" cy="5584982"/>
          </a:xfrm>
          <a:prstGeom prst="rect">
            <a:avLst/>
          </a:prstGeom>
        </p:spPr>
      </p:pic>
      <p:sp>
        <p:nvSpPr>
          <p:cNvPr id="202" name="È SOLO PENSIERO MATEMATICO E GEOMETRICO?…"/>
          <p:cNvSpPr txBox="1"/>
          <p:nvPr/>
        </p:nvSpPr>
        <p:spPr>
          <a:xfrm>
            <a:off x="532511" y="7183601"/>
            <a:ext cx="11939779" cy="10576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solidFill>
                  <a:schemeClr val="accent6">
                    <a:hueOff val="-186402"/>
                    <a:lumOff val="-30311"/>
                  </a:schemeClr>
                </a:solidFill>
              </a:defRPr>
            </a:pPr>
            <a:r>
              <a:t>È SOLO PENSIERO MATEMATICO E GEOMETRICO? </a:t>
            </a:r>
          </a:p>
          <a:p>
            <a:pPr>
              <a:defRPr sz="3000">
                <a:solidFill>
                  <a:schemeClr val="accent6">
                    <a:hueOff val="-186402"/>
                    <a:lumOff val="-30311"/>
                  </a:schemeClr>
                </a:solidFill>
              </a:defRPr>
            </a:pPr>
            <a:r>
              <a:t>OPPURE QUESTE PROPORZIONI  SI RITROVANO IN NATURA?</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4" name="Screen Shot 2020-12-17 at 19.18.42.png" descr="Screen Shot 2020-12-17 at 19.18.42.png"/>
          <p:cNvPicPr>
            <a:picLocks noChangeAspect="0"/>
          </p:cNvPicPr>
          <p:nvPr/>
        </p:nvPicPr>
        <p:blipFill>
          <a:blip r:embed="rId2">
            <a:extLst/>
          </a:blip>
          <a:stretch>
            <a:fillRect/>
          </a:stretch>
        </p:blipFill>
        <p:spPr>
          <a:xfrm>
            <a:off x="3479800" y="860547"/>
            <a:ext cx="6045200" cy="6705601"/>
          </a:xfrm>
          <a:prstGeom prst="rect">
            <a:avLst/>
          </a:prstGeom>
        </p:spPr>
      </p:pic>
      <p:sp>
        <p:nvSpPr>
          <p:cNvPr id="205" name="LA NATURA È COLMA DI SPIRALI AUREE…E DI RIMANDI ALLA SEQUENZA DI FIBONACCI"/>
          <p:cNvSpPr txBox="1"/>
          <p:nvPr/>
        </p:nvSpPr>
        <p:spPr>
          <a:xfrm>
            <a:off x="263652" y="7693602"/>
            <a:ext cx="12477497"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LA NATURA È COLMA DI SPIRALI AUREE…E DI RIMANDI ALLA SEQUENZA DI FIBONACCI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7" name="Screen Shot 2020-12-17 at 18.58.30.png" descr="Screen Shot 2020-12-17 at 18.58.30.png"/>
          <p:cNvPicPr>
            <a:picLocks noChangeAspect="0"/>
          </p:cNvPicPr>
          <p:nvPr/>
        </p:nvPicPr>
        <p:blipFill>
          <a:blip r:embed="rId2">
            <a:extLst/>
          </a:blip>
          <a:stretch>
            <a:fillRect/>
          </a:stretch>
        </p:blipFill>
        <p:spPr>
          <a:xfrm>
            <a:off x="481950" y="1346737"/>
            <a:ext cx="6667501" cy="4711701"/>
          </a:xfrm>
          <a:prstGeom prst="rect">
            <a:avLst/>
          </a:prstGeom>
        </p:spPr>
      </p:pic>
      <p:pic>
        <p:nvPicPr>
          <p:cNvPr id="208" name="Screen Shot 2020-12-17 at 18.58.20.png" descr="Screen Shot 2020-12-17 at 18.58.20.png"/>
          <p:cNvPicPr>
            <a:picLocks noChangeAspect="0"/>
          </p:cNvPicPr>
          <p:nvPr/>
        </p:nvPicPr>
        <p:blipFill>
          <a:blip r:embed="rId3">
            <a:extLst/>
          </a:blip>
          <a:stretch>
            <a:fillRect/>
          </a:stretch>
        </p:blipFill>
        <p:spPr>
          <a:xfrm>
            <a:off x="7376045" y="1196601"/>
            <a:ext cx="5003801" cy="6692901"/>
          </a:xfrm>
          <a:prstGeom prst="rect">
            <a:avLst/>
          </a:prstGeom>
        </p:spPr>
      </p:pic>
      <p:sp>
        <p:nvSpPr>
          <p:cNvPr id="209" name="LA CONCHIGLIA DEL NAUTILUS…"/>
          <p:cNvSpPr txBox="1"/>
          <p:nvPr/>
        </p:nvSpPr>
        <p:spPr>
          <a:xfrm>
            <a:off x="602776" y="6411038"/>
            <a:ext cx="6648832" cy="10576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LA CONCHIGLIA DEL NAUTILUS </a:t>
            </a:r>
          </a:p>
          <a:p>
            <a:pPr>
              <a:defRPr sz="3000"/>
            </a:pPr>
            <a:r>
              <a:t>RISPETTA LA REGOLA AUREA…</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1" name="Screen Shot 2020-12-17 at 19.16.04.png" descr="Screen Shot 2020-12-17 at 19.16.04.png"/>
          <p:cNvPicPr>
            <a:picLocks noChangeAspect="0"/>
          </p:cNvPicPr>
          <p:nvPr/>
        </p:nvPicPr>
        <p:blipFill>
          <a:blip r:embed="rId2">
            <a:extLst/>
          </a:blip>
          <a:stretch>
            <a:fillRect/>
          </a:stretch>
        </p:blipFill>
        <p:spPr>
          <a:xfrm>
            <a:off x="605448" y="1551506"/>
            <a:ext cx="5701621" cy="5050032"/>
          </a:xfrm>
          <a:prstGeom prst="rect">
            <a:avLst/>
          </a:prstGeom>
        </p:spPr>
      </p:pic>
      <p:sp>
        <p:nvSpPr>
          <p:cNvPr id="212" name="…SPIRALE AUREA E GALASSIE…"/>
          <p:cNvSpPr txBox="1"/>
          <p:nvPr/>
        </p:nvSpPr>
        <p:spPr>
          <a:xfrm>
            <a:off x="2240448" y="735437"/>
            <a:ext cx="8782813"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…SPIRALE AUREA E GALASSIE…</a:t>
            </a:r>
          </a:p>
        </p:txBody>
      </p:sp>
      <p:pic>
        <p:nvPicPr>
          <p:cNvPr id="213" name="Screen Shot 2020-12-17 at 19.17.16.png" descr="Screen Shot 2020-12-17 at 19.17.16.png"/>
          <p:cNvPicPr>
            <a:picLocks noChangeAspect="0"/>
          </p:cNvPicPr>
          <p:nvPr/>
        </p:nvPicPr>
        <p:blipFill>
          <a:blip r:embed="rId3">
            <a:extLst/>
          </a:blip>
          <a:stretch>
            <a:fillRect/>
          </a:stretch>
        </p:blipFill>
        <p:spPr>
          <a:xfrm>
            <a:off x="6521467" y="3779875"/>
            <a:ext cx="5737372" cy="5050032"/>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1" name="PRIMA DI PARLARE DEI NUMERI…"/>
          <p:cNvSpPr txBox="1"/>
          <p:nvPr/>
        </p:nvSpPr>
        <p:spPr>
          <a:xfrm>
            <a:off x="2080513" y="1303182"/>
            <a:ext cx="8843773" cy="33279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a:solidFill>
                  <a:schemeClr val="accent6">
                    <a:hueOff val="-186402"/>
                    <a:lumOff val="-30311"/>
                  </a:schemeClr>
                </a:solidFill>
              </a:defRPr>
            </a:pPr>
            <a:r>
              <a:t>PRIMA DI PARLARE DEI NUMERI </a:t>
            </a:r>
          </a:p>
          <a:p>
            <a:pPr>
              <a:defRPr>
                <a:solidFill>
                  <a:schemeClr val="accent6">
                    <a:hueOff val="-186402"/>
                    <a:lumOff val="-30311"/>
                  </a:schemeClr>
                </a:solidFill>
              </a:defRPr>
            </a:pPr>
            <a:r>
              <a:t>DI FIBONACCI, RIPASSIAMO:</a:t>
            </a:r>
          </a:p>
          <a:p>
            <a:pPr>
              <a:defRPr>
                <a:solidFill>
                  <a:schemeClr val="accent6">
                    <a:hueOff val="-186402"/>
                    <a:lumOff val="-30311"/>
                  </a:schemeClr>
                </a:solidFill>
              </a:defRPr>
            </a:pPr>
          </a:p>
          <a:p>
            <a:pPr>
              <a:defRPr>
                <a:solidFill>
                  <a:schemeClr val="accent6">
                    <a:hueOff val="-186402"/>
                    <a:lumOff val="-30311"/>
                  </a:schemeClr>
                </a:solidFill>
              </a:defRPr>
            </a:pPr>
          </a:p>
          <a:p>
            <a:pPr>
              <a:defRPr>
                <a:solidFill>
                  <a:schemeClr val="accent6">
                    <a:hueOff val="-186402"/>
                    <a:lumOff val="-30311"/>
                  </a:schemeClr>
                </a:solidFill>
              </a:defRPr>
            </a:pPr>
            <a:r>
              <a:t>CHE COS’È LA SEZIONE AUREA?</a:t>
            </a:r>
          </a:p>
        </p:txBody>
      </p:sp>
      <p:pic>
        <p:nvPicPr>
          <p:cNvPr id="122" name="Screen Shot 2020-12-17 at 17.52.35.png" descr="Screen Shot 2020-12-17 at 17.52.35.png"/>
          <p:cNvPicPr>
            <a:picLocks noChangeAspect="0"/>
          </p:cNvPicPr>
          <p:nvPr/>
        </p:nvPicPr>
        <p:blipFill>
          <a:blip r:embed="rId2">
            <a:extLst/>
          </a:blip>
          <a:stretch>
            <a:fillRect/>
          </a:stretch>
        </p:blipFill>
        <p:spPr>
          <a:xfrm>
            <a:off x="2498553" y="5318193"/>
            <a:ext cx="8007694" cy="2934028"/>
          </a:xfrm>
          <a:prstGeom prst="rect">
            <a:avLst/>
          </a:prstGeom>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5" name="Screen Shot 2020-12-17 at 19.24.57.png" descr="Screen Shot 2020-12-17 at 19.24.57.png"/>
          <p:cNvPicPr>
            <a:picLocks noChangeAspect="0"/>
          </p:cNvPicPr>
          <p:nvPr/>
        </p:nvPicPr>
        <p:blipFill>
          <a:blip r:embed="rId2">
            <a:extLst/>
          </a:blip>
          <a:stretch>
            <a:fillRect/>
          </a:stretch>
        </p:blipFill>
        <p:spPr>
          <a:xfrm flipH="1">
            <a:off x="4385693" y="1114059"/>
            <a:ext cx="4233414" cy="6175686"/>
          </a:xfrm>
          <a:prstGeom prst="rect">
            <a:avLst/>
          </a:prstGeom>
        </p:spPr>
      </p:pic>
      <p:sp>
        <p:nvSpPr>
          <p:cNvPr id="216" name="…UN UOVO DI GALLINA…"/>
          <p:cNvSpPr txBox="1"/>
          <p:nvPr/>
        </p:nvSpPr>
        <p:spPr>
          <a:xfrm>
            <a:off x="2946157" y="7647511"/>
            <a:ext cx="6885941"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…UN UOVO DI GALLINA…</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8" name="Screen Shot 2020-12-17 at 19.28.09.png" descr="Screen Shot 2020-12-17 at 19.28.09.png"/>
          <p:cNvPicPr>
            <a:picLocks noChangeAspect="0"/>
          </p:cNvPicPr>
          <p:nvPr/>
        </p:nvPicPr>
        <p:blipFill>
          <a:blip r:embed="rId2">
            <a:extLst/>
          </a:blip>
          <a:stretch>
            <a:fillRect/>
          </a:stretch>
        </p:blipFill>
        <p:spPr>
          <a:xfrm>
            <a:off x="1621944" y="1441772"/>
            <a:ext cx="9760912" cy="5963877"/>
          </a:xfrm>
          <a:prstGeom prst="rect">
            <a:avLst/>
          </a:prstGeom>
        </p:spPr>
      </p:pic>
      <p:sp>
        <p:nvSpPr>
          <p:cNvPr id="219" name="…IL TUNNEL CREATO DALL’ONDA…"/>
          <p:cNvSpPr txBox="1"/>
          <p:nvPr/>
        </p:nvSpPr>
        <p:spPr>
          <a:xfrm>
            <a:off x="1748281" y="7661239"/>
            <a:ext cx="9508237"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…IL TUNNEL CREATO DALL’ONDA…</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Screen Shot 2020-12-17 at 19.23.17.png" descr="Screen Shot 2020-12-17 at 19.23.17.png"/>
          <p:cNvPicPr>
            <a:picLocks noChangeAspect="0"/>
          </p:cNvPicPr>
          <p:nvPr/>
        </p:nvPicPr>
        <p:blipFill>
          <a:blip r:embed="rId2">
            <a:extLst/>
          </a:blip>
          <a:stretch>
            <a:fillRect/>
          </a:stretch>
        </p:blipFill>
        <p:spPr>
          <a:xfrm rot="10800000">
            <a:off x="2058918" y="1153305"/>
            <a:ext cx="8886964" cy="5593259"/>
          </a:xfrm>
          <a:prstGeom prst="rect">
            <a:avLst/>
          </a:prstGeom>
        </p:spPr>
      </p:pic>
      <p:sp>
        <p:nvSpPr>
          <p:cNvPr id="222" name="…I PETALI DELLA ROSA…"/>
          <p:cNvSpPr txBox="1"/>
          <p:nvPr/>
        </p:nvSpPr>
        <p:spPr>
          <a:xfrm>
            <a:off x="2783280" y="7224331"/>
            <a:ext cx="7017513"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…I PETALI DELLA ROSA…</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4" name="Screen Shot 2020-12-17 at 19.38.04.png" descr="Screen Shot 2020-12-17 at 19.38.04.png"/>
          <p:cNvPicPr>
            <a:picLocks noChangeAspect="0"/>
          </p:cNvPicPr>
          <p:nvPr/>
        </p:nvPicPr>
        <p:blipFill>
          <a:blip r:embed="rId2">
            <a:extLst/>
          </a:blip>
          <a:stretch>
            <a:fillRect/>
          </a:stretch>
        </p:blipFill>
        <p:spPr>
          <a:xfrm>
            <a:off x="518305" y="681292"/>
            <a:ext cx="6134809" cy="4579489"/>
          </a:xfrm>
          <a:prstGeom prst="rect">
            <a:avLst/>
          </a:prstGeom>
        </p:spPr>
      </p:pic>
      <p:sp>
        <p:nvSpPr>
          <p:cNvPr id="225" name="…I SEMI DEL GIRASOLE…"/>
          <p:cNvSpPr txBox="1"/>
          <p:nvPr/>
        </p:nvSpPr>
        <p:spPr>
          <a:xfrm>
            <a:off x="2993389" y="7809329"/>
            <a:ext cx="7018021"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…I SEMI DEL GIRASOLE…</a:t>
            </a:r>
          </a:p>
        </p:txBody>
      </p:sp>
      <p:pic>
        <p:nvPicPr>
          <p:cNvPr id="226" name="Screen Shot 2020-12-21 at 16.26.51.png" descr="Screen Shot 2020-12-21 at 16.26.51.png"/>
          <p:cNvPicPr>
            <a:picLocks noChangeAspect="0"/>
          </p:cNvPicPr>
          <p:nvPr/>
        </p:nvPicPr>
        <p:blipFill>
          <a:blip r:embed="rId3">
            <a:extLst/>
          </a:blip>
          <a:stretch>
            <a:fillRect/>
          </a:stretch>
        </p:blipFill>
        <p:spPr>
          <a:xfrm>
            <a:off x="6709860" y="3547837"/>
            <a:ext cx="5753101" cy="3987801"/>
          </a:xfrm>
          <a:prstGeom prst="rect">
            <a:avLst/>
          </a:prstGeom>
          <a:effectLst>
            <a:outerShdw sx="100000" sy="100000" kx="0" ky="0" algn="b" rotWithShape="0" blurRad="50800" dist="25400" dir="5400000">
              <a:srgbClr val="000000">
                <a:alpha val="40000"/>
              </a:srgbClr>
            </a:outerShdw>
          </a:effectLst>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8" name="Screen Shot 2020-12-17 at 19.34.40.png" descr="Screen Shot 2020-12-17 at 19.34.40.png"/>
          <p:cNvPicPr>
            <a:picLocks noChangeAspect="0"/>
          </p:cNvPicPr>
          <p:nvPr/>
        </p:nvPicPr>
        <p:blipFill>
          <a:blip r:embed="rId2">
            <a:extLst/>
          </a:blip>
          <a:stretch>
            <a:fillRect/>
          </a:stretch>
        </p:blipFill>
        <p:spPr>
          <a:xfrm>
            <a:off x="2177161" y="2490053"/>
            <a:ext cx="8650478" cy="4156215"/>
          </a:xfrm>
          <a:prstGeom prst="rect">
            <a:avLst/>
          </a:prstGeom>
        </p:spPr>
      </p:pic>
      <p:sp>
        <p:nvSpPr>
          <p:cNvPr id="229" name="…LA PIGNA…"/>
          <p:cNvSpPr txBox="1"/>
          <p:nvPr/>
        </p:nvSpPr>
        <p:spPr>
          <a:xfrm>
            <a:off x="4519656" y="7242967"/>
            <a:ext cx="3641853"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…LA PIGNA…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1" name="Screen Shot 2020-12-17 at 19.49.18.png" descr="Screen Shot 2020-12-17 at 19.49.18.png"/>
          <p:cNvPicPr>
            <a:picLocks noChangeAspect="0"/>
          </p:cNvPicPr>
          <p:nvPr/>
        </p:nvPicPr>
        <p:blipFill>
          <a:blip r:embed="rId2">
            <a:extLst/>
          </a:blip>
          <a:stretch>
            <a:fillRect/>
          </a:stretch>
        </p:blipFill>
        <p:spPr>
          <a:xfrm>
            <a:off x="642632" y="3142387"/>
            <a:ext cx="11719536" cy="5737689"/>
          </a:xfrm>
          <a:prstGeom prst="rect">
            <a:avLst/>
          </a:prstGeom>
        </p:spPr>
      </p:pic>
      <p:sp>
        <p:nvSpPr>
          <p:cNvPr id="232" name="…IN MOLTE VARIETÀ DI FIORI,…"/>
          <p:cNvSpPr txBox="1"/>
          <p:nvPr/>
        </p:nvSpPr>
        <p:spPr>
          <a:xfrm>
            <a:off x="425346" y="834982"/>
            <a:ext cx="12154108" cy="20325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r>
              <a:t>…IN MOLTE VARIETÀ DI FIORI, </a:t>
            </a:r>
          </a:p>
          <a:p>
            <a:pPr/>
            <a:r>
              <a:t>IL NUMERO DEI PETALI </a:t>
            </a:r>
          </a:p>
          <a:p>
            <a:pPr/>
            <a:r>
              <a:t>È UN NUMERO DELLA SERIE DI FIBONACCI…</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4" name="Screen Shot 2020-12-21 at 16.23.13.png" descr="Screen Shot 2020-12-21 at 16.23.13.png"/>
          <p:cNvPicPr>
            <a:picLocks noChangeAspect="0"/>
          </p:cNvPicPr>
          <p:nvPr/>
        </p:nvPicPr>
        <p:blipFill>
          <a:blip r:embed="rId2">
            <a:extLst/>
          </a:blip>
          <a:stretch>
            <a:fillRect/>
          </a:stretch>
        </p:blipFill>
        <p:spPr>
          <a:xfrm>
            <a:off x="382940" y="1926329"/>
            <a:ext cx="4560849" cy="6205071"/>
          </a:xfrm>
          <a:prstGeom prst="rect">
            <a:avLst/>
          </a:prstGeom>
        </p:spPr>
      </p:pic>
      <p:sp>
        <p:nvSpPr>
          <p:cNvPr id="235" name="…LA CRESCITA DI UN ALBERO…"/>
          <p:cNvSpPr txBox="1"/>
          <p:nvPr/>
        </p:nvSpPr>
        <p:spPr>
          <a:xfrm>
            <a:off x="2926276" y="1030876"/>
            <a:ext cx="7152248" cy="6249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300"/>
            </a:lvl1pPr>
          </a:lstStyle>
          <a:p>
            <a:pPr/>
            <a:r>
              <a:t>…LA CRESCITA DI UN ALBERO…</a:t>
            </a:r>
          </a:p>
        </p:txBody>
      </p:sp>
      <p:pic>
        <p:nvPicPr>
          <p:cNvPr id="236" name="Screen Shot 2021-01-13 at 19.14.34.png" descr="Screen Shot 2021-01-13 at 19.14.34.png"/>
          <p:cNvPicPr>
            <a:picLocks noChangeAspect="0"/>
          </p:cNvPicPr>
          <p:nvPr/>
        </p:nvPicPr>
        <p:blipFill>
          <a:blip r:embed="rId3">
            <a:extLst/>
          </a:blip>
          <a:stretch>
            <a:fillRect/>
          </a:stretch>
        </p:blipFill>
        <p:spPr>
          <a:xfrm>
            <a:off x="4974944" y="1830091"/>
            <a:ext cx="7587787" cy="6397547"/>
          </a:xfrm>
          <a:prstGeom prst="rect">
            <a:avLst/>
          </a:prstGeom>
          <a:effectLst>
            <a:outerShdw sx="100000" sy="100000" kx="0" ky="0" algn="b" rotWithShape="0" blurRad="50800" dist="25400" dir="5400000">
              <a:srgbClr val="000000">
                <a:alpha val="40000"/>
              </a:srgbClr>
            </a:outerShdw>
          </a:effectLst>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38" name="Screen Shot 2020-12-21 at 11.55.15.png" descr="Screen Shot 2020-12-21 at 11.55.15.png"/>
          <p:cNvPicPr>
            <a:picLocks noChangeAspect="0"/>
          </p:cNvPicPr>
          <p:nvPr/>
        </p:nvPicPr>
        <p:blipFill>
          <a:blip r:embed="rId2">
            <a:extLst/>
          </a:blip>
          <a:stretch>
            <a:fillRect/>
          </a:stretch>
        </p:blipFill>
        <p:spPr>
          <a:xfrm>
            <a:off x="1854271" y="2059366"/>
            <a:ext cx="9296258" cy="6265732"/>
          </a:xfrm>
          <a:prstGeom prst="rect">
            <a:avLst/>
          </a:prstGeom>
        </p:spPr>
      </p:pic>
      <p:sp>
        <p:nvSpPr>
          <p:cNvPr id="239" name="…IL PROBLEMA DEI CONIGLI…"/>
          <p:cNvSpPr txBox="1"/>
          <p:nvPr/>
        </p:nvSpPr>
        <p:spPr>
          <a:xfrm>
            <a:off x="3047187" y="932073"/>
            <a:ext cx="6910426" cy="6249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300"/>
            </a:lvl1pPr>
          </a:lstStyle>
          <a:p>
            <a:pPr/>
            <a:r>
              <a:t>…IL PROBLEMA DEI CONIGLI…</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1" name="Nel 1223, Leonardo Fibonacci risolvette uno dei problemi che l'imperatore Federico II di Svevia pose:…"/>
          <p:cNvSpPr txBox="1"/>
          <p:nvPr/>
        </p:nvSpPr>
        <p:spPr>
          <a:xfrm>
            <a:off x="607890" y="692149"/>
            <a:ext cx="11789020" cy="82213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500">
                <a:solidFill>
                  <a:schemeClr val="accent6">
                    <a:hueOff val="-186402"/>
                    <a:lumOff val="-30311"/>
                  </a:schemeClr>
                </a:solidFill>
              </a:defRPr>
            </a:pPr>
            <a:r>
              <a:t>Nel 1223, Leonardo Fibonacci risolvette uno dei problemi che l'imperatore Federico II di Svevia pose:</a:t>
            </a:r>
          </a:p>
          <a:p>
            <a:pPr defTabSz="457200">
              <a:defRPr sz="2500">
                <a:solidFill>
                  <a:schemeClr val="accent6">
                    <a:hueOff val="-186402"/>
                    <a:lumOff val="-30311"/>
                  </a:schemeClr>
                </a:solidFill>
              </a:defRPr>
            </a:pPr>
          </a:p>
          <a:p>
            <a:pPr defTabSz="457200">
              <a:defRPr sz="2500">
                <a:solidFill>
                  <a:schemeClr val="accent6">
                    <a:hueOff val="-186402"/>
                    <a:lumOff val="-30311"/>
                  </a:schemeClr>
                </a:solidFill>
              </a:defRPr>
            </a:pPr>
            <a:r>
              <a:t>«Un certo uomo mette una coppia di conigli in un posto circondato su tutti i lati da un muro. Quante coppie di conigli possono essere prodotte da quella coppia in un anno, se si suppone che ogni mese ogni coppia genera una nuova coppia, che dal secondo mese in avanti diventa produttiva?».</a:t>
            </a:r>
          </a:p>
          <a:p>
            <a:pPr defTabSz="457200">
              <a:defRPr b="1" sz="2500">
                <a:solidFill>
                  <a:schemeClr val="accent6">
                    <a:hueOff val="-186402"/>
                    <a:lumOff val="-30311"/>
                  </a:schemeClr>
                </a:solidFill>
              </a:defRPr>
            </a:pPr>
          </a:p>
          <a:p>
            <a:pPr defTabSz="457200">
              <a:defRPr sz="2500">
                <a:solidFill>
                  <a:schemeClr val="accent6">
                    <a:hueOff val="-186402"/>
                    <a:lumOff val="-30311"/>
                  </a:schemeClr>
                </a:solidFill>
              </a:defRPr>
            </a:pPr>
            <a:r>
              <a:t>Fibonacci, vinse la gara con una risposta così rapida da far persino sospettare che il torneo fosse truccato.</a:t>
            </a:r>
          </a:p>
          <a:p>
            <a:pPr defTabSz="457200">
              <a:defRPr sz="2500">
                <a:solidFill>
                  <a:schemeClr val="accent6">
                    <a:hueOff val="-186402"/>
                    <a:lumOff val="-30311"/>
                  </a:schemeClr>
                </a:solidFill>
              </a:defRPr>
            </a:pPr>
            <a:r>
              <a:t>Ecco la soluzione:</a:t>
            </a:r>
          </a:p>
          <a:p>
            <a:pPr defTabSz="457200">
              <a:defRPr sz="2500">
                <a:solidFill>
                  <a:schemeClr val="accent6">
                    <a:hueOff val="-186402"/>
                    <a:lumOff val="-30311"/>
                  </a:schemeClr>
                </a:solidFill>
              </a:defRPr>
            </a:pPr>
          </a:p>
          <a:p>
            <a:pPr defTabSz="457200">
              <a:defRPr b="1" sz="2500">
                <a:solidFill>
                  <a:schemeClr val="accent6">
                    <a:hueOff val="-186402"/>
                    <a:lumOff val="-30311"/>
                  </a:schemeClr>
                </a:solidFill>
              </a:defRPr>
            </a:pPr>
            <a:r>
              <a:t>«Per natura ogni coppia di conigli genera in un mese un’altra coppia, e cominciano a procreare a partire dal secondo mese di vita. Il primo mese c’è solo una coppia di conigli, il secondo mese ce ne sono 2 di cui una fertile, quindi il terzo ce ne sono 3 di cui 2 fertili, quindi il quarto mese ce ne sono 5 di cui 3 fertili, quindi il quinto mese ce ne sono 8 di cui 5 fertili e così via. Nasce così la celebre successione di Fibonacci: 1, 1, 2, 3, 5, 8, 13, 21, 34, 55, ...  </a:t>
            </a:r>
          </a:p>
          <a:p>
            <a:pPr defTabSz="457200">
              <a:defRPr b="1" sz="2500">
                <a:solidFill>
                  <a:schemeClr val="accent6">
                    <a:hueOff val="-186402"/>
                    <a:lumOff val="-30311"/>
                  </a:schemeClr>
                </a:solidFill>
              </a:defRPr>
            </a:pPr>
            <a:r>
              <a:t>I primi 2 elementi sono 1, 1;  e ogni altro elemento è dato dalla somma dei due che lo precedono».</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3" name="Screen Shot 2020-12-17 at 19.32.03.png" descr="Screen Shot 2020-12-17 at 19.32.03.png"/>
          <p:cNvPicPr>
            <a:picLocks noChangeAspect="0"/>
          </p:cNvPicPr>
          <p:nvPr/>
        </p:nvPicPr>
        <p:blipFill>
          <a:blip r:embed="rId2">
            <a:extLst/>
          </a:blip>
          <a:stretch>
            <a:fillRect/>
          </a:stretch>
        </p:blipFill>
        <p:spPr>
          <a:xfrm>
            <a:off x="1200601" y="2032946"/>
            <a:ext cx="4508272" cy="3522094"/>
          </a:xfrm>
          <a:prstGeom prst="rect">
            <a:avLst/>
          </a:prstGeom>
        </p:spPr>
      </p:pic>
      <p:sp>
        <p:nvSpPr>
          <p:cNvPr id="244" name="…ALTRI ESEMPI DAL REGNO VEGETALE…"/>
          <p:cNvSpPr txBox="1"/>
          <p:nvPr/>
        </p:nvSpPr>
        <p:spPr>
          <a:xfrm>
            <a:off x="2019086" y="996800"/>
            <a:ext cx="9225535" cy="6249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300"/>
            </a:lvl1pPr>
          </a:lstStyle>
          <a:p>
            <a:pPr/>
            <a:r>
              <a:t>…ALTRI ESEMPI DAL REGNO VEGETALE…</a:t>
            </a:r>
          </a:p>
        </p:txBody>
      </p:sp>
      <p:pic>
        <p:nvPicPr>
          <p:cNvPr id="245" name="Screen Shot 2020-12-17 at 19.36.20.png" descr="Screen Shot 2020-12-17 at 19.36.20.png"/>
          <p:cNvPicPr>
            <a:picLocks noChangeAspect="0"/>
          </p:cNvPicPr>
          <p:nvPr/>
        </p:nvPicPr>
        <p:blipFill>
          <a:blip r:embed="rId3">
            <a:extLst/>
          </a:blip>
          <a:stretch>
            <a:fillRect/>
          </a:stretch>
        </p:blipFill>
        <p:spPr>
          <a:xfrm>
            <a:off x="4641908" y="5966243"/>
            <a:ext cx="7442201" cy="2781301"/>
          </a:xfrm>
          <a:prstGeom prst="rect">
            <a:avLst/>
          </a:prstGeom>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4" name="Dal punto di vista geometrico la sezione aurea “φ” indica la divisione (sezione) di un segmento in due parti, la maggiore delle quali (aurea) risulti media proporzionale fra l’intero segmento e la parte rimanente."/>
          <p:cNvSpPr txBox="1"/>
          <p:nvPr/>
        </p:nvSpPr>
        <p:spPr>
          <a:xfrm>
            <a:off x="1516166" y="5560062"/>
            <a:ext cx="9972468" cy="28405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defRPr sz="3400">
                <a:solidFill>
                  <a:schemeClr val="accent6">
                    <a:hueOff val="-186402"/>
                    <a:lumOff val="-30311"/>
                  </a:schemeClr>
                </a:solidFill>
              </a:defRPr>
            </a:lvl1pPr>
          </a:lstStyle>
          <a:p>
            <a:pPr/>
            <a:r>
              <a:t>Dal punto di vista geometrico la sezione aurea “φ” indica la divisione (sezione) di un segmento in due parti, la maggiore delle quali (aurea) risulti media proporzionale fra l’intero segmento e la parte rimanente.</a:t>
            </a:r>
          </a:p>
        </p:txBody>
      </p:sp>
      <p:pic>
        <p:nvPicPr>
          <p:cNvPr id="125" name="Screen Shot 2020-12-17 at 17.52.35.png" descr="Screen Shot 2020-12-17 at 17.52.35.png"/>
          <p:cNvPicPr>
            <a:picLocks noChangeAspect="0"/>
          </p:cNvPicPr>
          <p:nvPr/>
        </p:nvPicPr>
        <p:blipFill>
          <a:blip r:embed="rId2">
            <a:extLst/>
          </a:blip>
          <a:stretch>
            <a:fillRect/>
          </a:stretch>
        </p:blipFill>
        <p:spPr>
          <a:xfrm>
            <a:off x="2498553" y="1839111"/>
            <a:ext cx="8007694" cy="2934028"/>
          </a:xfrm>
          <a:prstGeom prst="rect">
            <a:avLst/>
          </a:prstGeom>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7" name="Screen Shot 2020-12-17 at 19.37.48.png" descr="Screen Shot 2020-12-17 at 19.37.48.png"/>
          <p:cNvPicPr>
            <a:picLocks noChangeAspect="0"/>
          </p:cNvPicPr>
          <p:nvPr/>
        </p:nvPicPr>
        <p:blipFill>
          <a:blip r:embed="rId2">
            <a:extLst/>
          </a:blip>
          <a:stretch>
            <a:fillRect/>
          </a:stretch>
        </p:blipFill>
        <p:spPr>
          <a:xfrm>
            <a:off x="1180989" y="2169034"/>
            <a:ext cx="4267201" cy="6515101"/>
          </a:xfrm>
          <a:prstGeom prst="rect">
            <a:avLst/>
          </a:prstGeom>
        </p:spPr>
      </p:pic>
      <p:pic>
        <p:nvPicPr>
          <p:cNvPr id="248" name="Screen Shot 2020-12-17 at 19.41.19.png" descr="Screen Shot 2020-12-17 at 19.41.19.png"/>
          <p:cNvPicPr>
            <a:picLocks noChangeAspect="0"/>
          </p:cNvPicPr>
          <p:nvPr/>
        </p:nvPicPr>
        <p:blipFill>
          <a:blip r:embed="rId3">
            <a:extLst/>
          </a:blip>
          <a:stretch>
            <a:fillRect/>
          </a:stretch>
        </p:blipFill>
        <p:spPr>
          <a:xfrm>
            <a:off x="5949025" y="2651280"/>
            <a:ext cx="5777974" cy="5550610"/>
          </a:xfrm>
          <a:prstGeom prst="rect">
            <a:avLst/>
          </a:prstGeom>
        </p:spPr>
      </p:pic>
      <p:sp>
        <p:nvSpPr>
          <p:cNvPr id="249" name="…E DAL REGNO ANIMALE…"/>
          <p:cNvSpPr txBox="1"/>
          <p:nvPr/>
        </p:nvSpPr>
        <p:spPr>
          <a:xfrm>
            <a:off x="3578977" y="1174800"/>
            <a:ext cx="6105754" cy="6249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300"/>
            </a:lvl1pPr>
          </a:lstStyle>
          <a:p>
            <a:pPr/>
            <a:r>
              <a:t>…E DAL REGNO ANIMALE…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1" name="Screen Shot 2020-12-17 at 19.45.47.png" descr="Screen Shot 2020-12-17 at 19.45.47.png"/>
          <p:cNvPicPr>
            <a:picLocks noChangeAspect="0"/>
          </p:cNvPicPr>
          <p:nvPr/>
        </p:nvPicPr>
        <p:blipFill>
          <a:blip r:embed="rId2">
            <a:extLst/>
          </a:blip>
          <a:stretch>
            <a:fillRect/>
          </a:stretch>
        </p:blipFill>
        <p:spPr>
          <a:xfrm>
            <a:off x="2149603" y="1613581"/>
            <a:ext cx="8705594" cy="6526438"/>
          </a:xfrm>
          <a:prstGeom prst="rect">
            <a:avLst/>
          </a:prstGeom>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3" name="Screen Shot 2020-12-17 at 19.41.32.png" descr="Screen Shot 2020-12-17 at 19.41.32.png"/>
          <p:cNvPicPr>
            <a:picLocks noChangeAspect="0"/>
          </p:cNvPicPr>
          <p:nvPr/>
        </p:nvPicPr>
        <p:blipFill>
          <a:blip r:embed="rId2">
            <a:extLst/>
          </a:blip>
          <a:stretch>
            <a:fillRect/>
          </a:stretch>
        </p:blipFill>
        <p:spPr>
          <a:xfrm>
            <a:off x="2091617" y="2123996"/>
            <a:ext cx="9080474" cy="5505608"/>
          </a:xfrm>
          <a:prstGeom prst="rect">
            <a:avLst/>
          </a:prstGeom>
        </p:spPr>
      </p:pic>
      <p:sp>
        <p:nvSpPr>
          <p:cNvPr id="254" name="LOL!   :)"/>
          <p:cNvSpPr txBox="1"/>
          <p:nvPr/>
        </p:nvSpPr>
        <p:spPr>
          <a:xfrm>
            <a:off x="452956" y="8181510"/>
            <a:ext cx="2098549"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LOL!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6" name="Screen Shot 2020-12-17 at 17.26.57.png" descr="Screen Shot 2020-12-17 at 17.26.57.png"/>
          <p:cNvPicPr>
            <a:picLocks noChangeAspect="0"/>
          </p:cNvPicPr>
          <p:nvPr/>
        </p:nvPicPr>
        <p:blipFill>
          <a:blip r:embed="rId2">
            <a:extLst/>
          </a:blip>
          <a:stretch>
            <a:fillRect/>
          </a:stretch>
        </p:blipFill>
        <p:spPr>
          <a:xfrm>
            <a:off x="1980952" y="1294451"/>
            <a:ext cx="8604899" cy="6088204"/>
          </a:xfrm>
          <a:prstGeom prst="rect">
            <a:avLst/>
          </a:prstGeom>
        </p:spPr>
      </p:pic>
      <p:sp>
        <p:nvSpPr>
          <p:cNvPr id="257" name="E IN ARTE E ARCHITETTURA?…"/>
          <p:cNvSpPr txBox="1"/>
          <p:nvPr/>
        </p:nvSpPr>
        <p:spPr>
          <a:xfrm>
            <a:off x="1847418" y="7457916"/>
            <a:ext cx="8871967" cy="12835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b="1" sz="3600"/>
            </a:pPr>
            <a:r>
              <a:t>E IN ARTE E ARCHITETTURA?</a:t>
            </a:r>
          </a:p>
          <a:p>
            <a:pPr>
              <a:defRPr b="1" sz="3600"/>
            </a:pPr>
            <a:r>
              <a:t>…SI RITROVANO QUESTI RAPPORTI?</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9" name="Screen Shot 2020-12-17 at 22.58.51.png" descr="Screen Shot 2020-12-17 at 22.58.51.png"/>
          <p:cNvPicPr>
            <a:picLocks noChangeAspect="0"/>
          </p:cNvPicPr>
          <p:nvPr/>
        </p:nvPicPr>
        <p:blipFill>
          <a:blip r:embed="rId2">
            <a:extLst/>
          </a:blip>
          <a:stretch>
            <a:fillRect/>
          </a:stretch>
        </p:blipFill>
        <p:spPr>
          <a:xfrm>
            <a:off x="874557" y="3254620"/>
            <a:ext cx="5791201" cy="3530601"/>
          </a:xfrm>
          <a:prstGeom prst="rect">
            <a:avLst/>
          </a:prstGeom>
        </p:spPr>
      </p:pic>
      <p:sp>
        <p:nvSpPr>
          <p:cNvPr id="260" name="PIRAMIDE DI CHEOPE, circa 2560 a.C.…"/>
          <p:cNvSpPr txBox="1"/>
          <p:nvPr/>
        </p:nvSpPr>
        <p:spPr>
          <a:xfrm>
            <a:off x="2044995" y="1174800"/>
            <a:ext cx="9173719" cy="1540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000"/>
            </a:pPr>
            <a:r>
              <a:t>PIRAMIDE DI CHEOPE, circa 2560 a.C.</a:t>
            </a:r>
          </a:p>
          <a:p>
            <a:pPr>
              <a:defRPr sz="3000"/>
            </a:pPr>
            <a:r>
              <a:t>È LA PIÙ ANTICA DELLE SETTE MERAVIGLIE </a:t>
            </a:r>
          </a:p>
          <a:p>
            <a:pPr>
              <a:defRPr sz="3000"/>
            </a:pPr>
            <a:r>
              <a:t>DEL MONDO ANTICO!</a:t>
            </a:r>
          </a:p>
        </p:txBody>
      </p:sp>
      <p:pic>
        <p:nvPicPr>
          <p:cNvPr id="261" name="Screen Shot 2020-12-21 at 16.51.17.png" descr="Screen Shot 2020-12-21 at 16.51.17.png"/>
          <p:cNvPicPr>
            <a:picLocks noChangeAspect="0"/>
          </p:cNvPicPr>
          <p:nvPr/>
        </p:nvPicPr>
        <p:blipFill>
          <a:blip r:embed="rId3">
            <a:extLst/>
          </a:blip>
          <a:stretch>
            <a:fillRect/>
          </a:stretch>
        </p:blipFill>
        <p:spPr>
          <a:xfrm>
            <a:off x="6706382" y="4945141"/>
            <a:ext cx="5600701" cy="3670301"/>
          </a:xfrm>
          <a:prstGeom prst="rect">
            <a:avLst/>
          </a:prstGeom>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3" name="Screen Shot 2020-12-17 at 17.08.00.png" descr="Screen Shot 2020-12-17 at 17.08.00.png"/>
          <p:cNvPicPr>
            <a:picLocks noChangeAspect="0"/>
          </p:cNvPicPr>
          <p:nvPr/>
        </p:nvPicPr>
        <p:blipFill>
          <a:blip r:embed="rId2">
            <a:extLst/>
          </a:blip>
          <a:stretch>
            <a:fillRect/>
          </a:stretch>
        </p:blipFill>
        <p:spPr>
          <a:xfrm>
            <a:off x="1968500" y="2314638"/>
            <a:ext cx="9067800" cy="5549901"/>
          </a:xfrm>
          <a:prstGeom prst="rect">
            <a:avLst/>
          </a:prstGeom>
        </p:spPr>
      </p:pic>
      <p:sp>
        <p:nvSpPr>
          <p:cNvPr id="264" name="PARTENONE, acropoli di Atene, V a.C."/>
          <p:cNvSpPr txBox="1"/>
          <p:nvPr/>
        </p:nvSpPr>
        <p:spPr>
          <a:xfrm>
            <a:off x="1885187" y="1401345"/>
            <a:ext cx="9234425"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PARTENONE, acropoli di Atene, V a.C.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6" name="Screen Shot 2020-12-17 at 17.26.00.png" descr="Screen Shot 2020-12-17 at 17.26.00.png"/>
          <p:cNvPicPr>
            <a:picLocks noChangeAspect="0"/>
          </p:cNvPicPr>
          <p:nvPr/>
        </p:nvPicPr>
        <p:blipFill>
          <a:blip r:embed="rId2">
            <a:extLst/>
          </a:blip>
          <a:stretch>
            <a:fillRect/>
          </a:stretch>
        </p:blipFill>
        <p:spPr>
          <a:xfrm>
            <a:off x="864280" y="3688909"/>
            <a:ext cx="11276240" cy="4619225"/>
          </a:xfrm>
          <a:prstGeom prst="rect">
            <a:avLst/>
          </a:prstGeom>
        </p:spPr>
      </p:pic>
      <p:sp>
        <p:nvSpPr>
          <p:cNvPr id="267" name="il NUMERO AUREO “φ” è chiamato anche…"/>
          <p:cNvSpPr txBox="1"/>
          <p:nvPr/>
        </p:nvSpPr>
        <p:spPr>
          <a:xfrm>
            <a:off x="815847" y="754074"/>
            <a:ext cx="11373105" cy="26802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il NUMERO AUREO “φ” è chiamato anche </a:t>
            </a:r>
          </a:p>
          <a:p>
            <a:pPr/>
            <a:r>
              <a:t>COSTANTE DI FIDIA</a:t>
            </a:r>
          </a:p>
          <a:p>
            <a:pPr/>
            <a:r>
              <a:t>in onore dell’architetto Fidia che supervisionò la costruzione del Partenone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9" name="Screen Shot 2020-12-17 at 17.33.19.png" descr="Screen Shot 2020-12-17 at 17.33.19.png"/>
          <p:cNvPicPr>
            <a:picLocks noChangeAspect="0"/>
          </p:cNvPicPr>
          <p:nvPr/>
        </p:nvPicPr>
        <p:blipFill>
          <a:blip r:embed="rId2">
            <a:extLst/>
          </a:blip>
          <a:stretch>
            <a:fillRect/>
          </a:stretch>
        </p:blipFill>
        <p:spPr>
          <a:xfrm>
            <a:off x="1382380" y="1145546"/>
            <a:ext cx="10240040" cy="7130438"/>
          </a:xfrm>
          <a:prstGeom prst="rect">
            <a:avLst/>
          </a:prstGeom>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1" name="Screen Shot 2020-12-17 at 23.04.12.png" descr="Screen Shot 2020-12-17 at 23.04.12.png"/>
          <p:cNvPicPr>
            <a:picLocks noChangeAspect="0"/>
          </p:cNvPicPr>
          <p:nvPr/>
        </p:nvPicPr>
        <p:blipFill>
          <a:blip r:embed="rId2">
            <a:extLst/>
          </a:blip>
          <a:stretch>
            <a:fillRect/>
          </a:stretch>
        </p:blipFill>
        <p:spPr>
          <a:xfrm>
            <a:off x="4787900" y="2099495"/>
            <a:ext cx="3429000" cy="6629401"/>
          </a:xfrm>
          <a:prstGeom prst="rect">
            <a:avLst/>
          </a:prstGeom>
        </p:spPr>
      </p:pic>
      <p:sp>
        <p:nvSpPr>
          <p:cNvPr id="272" name="DORIFORO DI POLICLETO,…"/>
          <p:cNvSpPr txBox="1"/>
          <p:nvPr/>
        </p:nvSpPr>
        <p:spPr>
          <a:xfrm>
            <a:off x="3055636" y="770255"/>
            <a:ext cx="7378981" cy="115834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300"/>
            </a:pPr>
            <a:r>
              <a:t>DORIFORO DI POLICLETO, </a:t>
            </a:r>
          </a:p>
          <a:p>
            <a:pPr>
              <a:defRPr sz="3300"/>
            </a:pPr>
            <a:r>
              <a:t>fine II secolo a.C. - inizio  I secolo a.C.</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4" name="Screen Shot 2020-12-21 at 16.58.02.png" descr="Screen Shot 2020-12-21 at 16.58.02.png"/>
          <p:cNvPicPr>
            <a:picLocks noChangeAspect="0"/>
          </p:cNvPicPr>
          <p:nvPr/>
        </p:nvPicPr>
        <p:blipFill>
          <a:blip r:embed="rId2">
            <a:extLst/>
          </a:blip>
          <a:stretch>
            <a:fillRect/>
          </a:stretch>
        </p:blipFill>
        <p:spPr>
          <a:xfrm>
            <a:off x="770694" y="1162106"/>
            <a:ext cx="7911023" cy="6058384"/>
          </a:xfrm>
          <a:prstGeom prst="rect">
            <a:avLst/>
          </a:prstGeom>
        </p:spPr>
      </p:pic>
      <p:pic>
        <p:nvPicPr>
          <p:cNvPr id="275" name="Screen Shot 2020-12-17 at 23.01.20.png" descr="Screen Shot 2020-12-17 at 23.01.20.png"/>
          <p:cNvPicPr>
            <a:picLocks noChangeAspect="0"/>
          </p:cNvPicPr>
          <p:nvPr/>
        </p:nvPicPr>
        <p:blipFill>
          <a:blip r:embed="rId3">
            <a:extLst/>
          </a:blip>
          <a:stretch>
            <a:fillRect/>
          </a:stretch>
        </p:blipFill>
        <p:spPr>
          <a:xfrm>
            <a:off x="9174429" y="4550347"/>
            <a:ext cx="2197101" cy="3797301"/>
          </a:xfrm>
          <a:prstGeom prst="rect">
            <a:avLst/>
          </a:prstGeom>
        </p:spPr>
      </p:pic>
      <p:sp>
        <p:nvSpPr>
          <p:cNvPr id="276" name="La testa sta 8 volte nel corpo"/>
          <p:cNvSpPr txBox="1"/>
          <p:nvPr/>
        </p:nvSpPr>
        <p:spPr>
          <a:xfrm>
            <a:off x="6485381" y="8359509"/>
            <a:ext cx="5814125" cy="6497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500"/>
            </a:lvl1pPr>
          </a:lstStyle>
          <a:p>
            <a:pPr/>
            <a:r>
              <a:t>La testa sta 8 volte nel corpo</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27" name="Screen Shot 2020-12-17 at 22.48.57.png" descr="Screen Shot 2020-12-17 at 22.48.57.png"/>
          <p:cNvPicPr>
            <a:picLocks noChangeAspect="0"/>
          </p:cNvPicPr>
          <p:nvPr/>
        </p:nvPicPr>
        <p:blipFill>
          <a:blip r:embed="rId2">
            <a:extLst/>
          </a:blip>
          <a:stretch>
            <a:fillRect/>
          </a:stretch>
        </p:blipFill>
        <p:spPr>
          <a:xfrm>
            <a:off x="3339445" y="855074"/>
            <a:ext cx="6325910" cy="6717368"/>
          </a:xfrm>
          <a:prstGeom prst="rect">
            <a:avLst/>
          </a:prstGeom>
        </p:spPr>
      </p:pic>
      <p:sp>
        <p:nvSpPr>
          <p:cNvPr id="128" name="NUMERO AUREO  “φ”"/>
          <p:cNvSpPr txBox="1"/>
          <p:nvPr/>
        </p:nvSpPr>
        <p:spPr>
          <a:xfrm>
            <a:off x="5099960" y="7696056"/>
            <a:ext cx="5620509"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chemeClr val="accent6">
                    <a:hueOff val="-186402"/>
                    <a:lumOff val="-30311"/>
                  </a:schemeClr>
                </a:solidFill>
              </a:defRPr>
            </a:lvl1pPr>
          </a:lstStyle>
          <a:p>
            <a:pPr/>
            <a:r>
              <a:t>NUMERO AUREO  “φ” </a:t>
            </a:r>
          </a:p>
        </p:txBody>
      </p:sp>
      <p:sp>
        <p:nvSpPr>
          <p:cNvPr id="129" name="Line"/>
          <p:cNvSpPr/>
          <p:nvPr/>
        </p:nvSpPr>
        <p:spPr>
          <a:xfrm>
            <a:off x="8027472" y="7078667"/>
            <a:ext cx="710167" cy="710167"/>
          </a:xfrm>
          <a:prstGeom prst="line">
            <a:avLst/>
          </a:prstGeom>
          <a:ln w="76200">
            <a:solidFill>
              <a:srgbClr val="FF2600"/>
            </a:solidFill>
            <a:miter lim="400000"/>
            <a:tailEnd type="triangle"/>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8" name="Screen Shot 2020-12-17 at 17.40.41.png" descr="Screen Shot 2020-12-17 at 17.40.41.png"/>
          <p:cNvPicPr>
            <a:picLocks noChangeAspect="0"/>
          </p:cNvPicPr>
          <p:nvPr/>
        </p:nvPicPr>
        <p:blipFill>
          <a:blip r:embed="rId2">
            <a:extLst/>
          </a:blip>
          <a:stretch>
            <a:fillRect/>
          </a:stretch>
        </p:blipFill>
        <p:spPr>
          <a:xfrm>
            <a:off x="922974" y="2318218"/>
            <a:ext cx="11417760" cy="6249888"/>
          </a:xfrm>
          <a:prstGeom prst="rect">
            <a:avLst/>
          </a:prstGeom>
        </p:spPr>
      </p:pic>
      <p:sp>
        <p:nvSpPr>
          <p:cNvPr id="279" name="BASILICA DI SAN MARCO, Venezia,…"/>
          <p:cNvSpPr txBox="1"/>
          <p:nvPr/>
        </p:nvSpPr>
        <p:spPr>
          <a:xfrm>
            <a:off x="1984756" y="848710"/>
            <a:ext cx="9035289"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BASILICA DI SAN MARCO, Venezia, </a:t>
            </a:r>
          </a:p>
          <a:p>
            <a:pPr/>
            <a:r>
              <a:t>consacrata nel 1094</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Screen Shot 2020-12-17 at 17.33.52.png" descr="Screen Shot 2020-12-17 at 17.33.52.png"/>
          <p:cNvPicPr>
            <a:picLocks noChangeAspect="0"/>
          </p:cNvPicPr>
          <p:nvPr/>
        </p:nvPicPr>
        <p:blipFill>
          <a:blip r:embed="rId2">
            <a:extLst/>
          </a:blip>
          <a:stretch>
            <a:fillRect/>
          </a:stretch>
        </p:blipFill>
        <p:spPr>
          <a:xfrm>
            <a:off x="3917233" y="2159950"/>
            <a:ext cx="5170334" cy="6990787"/>
          </a:xfrm>
          <a:prstGeom prst="rect">
            <a:avLst/>
          </a:prstGeom>
        </p:spPr>
      </p:pic>
      <p:sp>
        <p:nvSpPr>
          <p:cNvPr id="282" name="CATTEDRALE DI NOTRE DAME, Parigi,…"/>
          <p:cNvSpPr txBox="1"/>
          <p:nvPr/>
        </p:nvSpPr>
        <p:spPr>
          <a:xfrm>
            <a:off x="1611830" y="721710"/>
            <a:ext cx="10137141"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CATTEDRALE DI NOTRE DAME, Parigi, </a:t>
            </a:r>
          </a:p>
          <a:p>
            <a:pPr/>
            <a:r>
              <a:t>Costruzione iniziata nel 1163</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4" name="Screen Shot 2020-12-17 at 17.21.23.png" descr="Screen Shot 2020-12-17 at 17.21.23.png"/>
          <p:cNvPicPr>
            <a:picLocks noChangeAspect="0"/>
          </p:cNvPicPr>
          <p:nvPr/>
        </p:nvPicPr>
        <p:blipFill>
          <a:blip r:embed="rId2">
            <a:extLst/>
          </a:blip>
          <a:stretch>
            <a:fillRect/>
          </a:stretch>
        </p:blipFill>
        <p:spPr>
          <a:xfrm>
            <a:off x="3409950" y="2501057"/>
            <a:ext cx="6184900" cy="6337301"/>
          </a:xfrm>
          <a:prstGeom prst="rect">
            <a:avLst/>
          </a:prstGeom>
        </p:spPr>
      </p:pic>
      <p:sp>
        <p:nvSpPr>
          <p:cNvPr id="285" name="Leonardo da Vinci, UOMO VITRUVIANO,…"/>
          <p:cNvSpPr txBox="1"/>
          <p:nvPr/>
        </p:nvSpPr>
        <p:spPr>
          <a:xfrm>
            <a:off x="1299972" y="932073"/>
            <a:ext cx="10404857"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Leonardo da Vinci, UOMO VITRUVIANO,</a:t>
            </a:r>
          </a:p>
          <a:p>
            <a:pPr/>
            <a:r>
              <a:t>inchiostro su carta 35 cm x 26 cm , 1490 circa</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7" name="Screen Shot 2020-12-17 at 23.15.53.png" descr="Screen Shot 2020-12-17 at 23.15.53.png"/>
          <p:cNvPicPr>
            <a:picLocks noChangeAspect="0"/>
          </p:cNvPicPr>
          <p:nvPr/>
        </p:nvPicPr>
        <p:blipFill>
          <a:blip r:embed="rId2">
            <a:extLst/>
          </a:blip>
          <a:stretch>
            <a:fillRect/>
          </a:stretch>
        </p:blipFill>
        <p:spPr>
          <a:xfrm>
            <a:off x="866735" y="1701301"/>
            <a:ext cx="11271330" cy="7127724"/>
          </a:xfrm>
          <a:prstGeom prst="rect">
            <a:avLst/>
          </a:prstGeom>
        </p:spPr>
      </p:pic>
      <p:sp>
        <p:nvSpPr>
          <p:cNvPr id="288" name="Quanti risultati! Fate ricerche….con occhio critico!"/>
          <p:cNvSpPr txBox="1"/>
          <p:nvPr/>
        </p:nvSpPr>
        <p:spPr>
          <a:xfrm>
            <a:off x="615695" y="834982"/>
            <a:ext cx="11773409"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Quanti risultati! Fate ricerche….con occhio critico!</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Screen Shot 2020-12-17 at 23.18.39.png" descr="Screen Shot 2020-12-17 at 23.18.39.png"/>
          <p:cNvPicPr>
            <a:picLocks noChangeAspect="0"/>
          </p:cNvPicPr>
          <p:nvPr/>
        </p:nvPicPr>
        <p:blipFill>
          <a:blip r:embed="rId2">
            <a:extLst/>
          </a:blip>
          <a:stretch>
            <a:fillRect/>
          </a:stretch>
        </p:blipFill>
        <p:spPr>
          <a:xfrm>
            <a:off x="2001733" y="2585036"/>
            <a:ext cx="9001334" cy="5748914"/>
          </a:xfrm>
          <a:prstGeom prst="rect">
            <a:avLst/>
          </a:prstGeom>
        </p:spPr>
      </p:pic>
      <p:sp>
        <p:nvSpPr>
          <p:cNvPr id="291" name="Sandro Botticelli, LA NASCITA DI VENERE, 1485-86"/>
          <p:cNvSpPr txBox="1"/>
          <p:nvPr/>
        </p:nvSpPr>
        <p:spPr>
          <a:xfrm>
            <a:off x="667124" y="1401345"/>
            <a:ext cx="11670552" cy="6872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sz="3700"/>
            </a:lvl1pPr>
          </a:lstStyle>
          <a:p>
            <a:pPr/>
            <a:r>
              <a:t>Sandro Botticelli, LA NASCITA DI VENERE, 1485-86 </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L’arte è colma di esempi……"/>
          <p:cNvSpPr txBox="1"/>
          <p:nvPr/>
        </p:nvSpPr>
        <p:spPr>
          <a:xfrm>
            <a:off x="874820" y="4234739"/>
            <a:ext cx="11255160" cy="12841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700"/>
            </a:pPr>
            <a:r>
              <a:t>L’arte è colma di esempi…</a:t>
            </a:r>
          </a:p>
          <a:p>
            <a:pPr>
              <a:defRPr sz="3700"/>
            </a:pPr>
            <a:r>
              <a:t>vediamo un artista a noi contemporaneo: Mario Merz</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Screen Shot 2020-12-17 at 17.50.39.png" descr="Screen Shot 2020-12-17 at 17.50.39.png"/>
          <p:cNvPicPr>
            <a:picLocks noChangeAspect="0"/>
          </p:cNvPicPr>
          <p:nvPr/>
        </p:nvPicPr>
        <p:blipFill>
          <a:blip r:embed="rId2">
            <a:extLst/>
          </a:blip>
          <a:stretch>
            <a:fillRect/>
          </a:stretch>
        </p:blipFill>
        <p:spPr>
          <a:xfrm>
            <a:off x="4134877" y="950390"/>
            <a:ext cx="4508501" cy="6756401"/>
          </a:xfrm>
          <a:prstGeom prst="rect">
            <a:avLst/>
          </a:prstGeom>
        </p:spPr>
      </p:pic>
      <p:sp>
        <p:nvSpPr>
          <p:cNvPr id="296" name="Mario Merz, IL VOLO DEI NUMERI, 2000…"/>
          <p:cNvSpPr txBox="1"/>
          <p:nvPr/>
        </p:nvSpPr>
        <p:spPr>
          <a:xfrm>
            <a:off x="562075" y="7776966"/>
            <a:ext cx="11654105" cy="12841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700"/>
            </a:pPr>
            <a:r>
              <a:t>Mario Merz, IL VOLO DEI NUMERI, 2000</a:t>
            </a:r>
          </a:p>
          <a:p>
            <a:pPr>
              <a:defRPr sz="3700"/>
            </a:pPr>
            <a:r>
              <a:t>Installazione al neon sulla Mole Antonelliana di Torino</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8" name="Screen Shot 2020-12-17 at 17.50.24.png" descr="Screen Shot 2020-12-17 at 17.50.24.png"/>
          <p:cNvPicPr>
            <a:picLocks noChangeAspect="0"/>
          </p:cNvPicPr>
          <p:nvPr/>
        </p:nvPicPr>
        <p:blipFill>
          <a:blip r:embed="rId2">
            <a:extLst/>
          </a:blip>
          <a:stretch>
            <a:fillRect/>
          </a:stretch>
        </p:blipFill>
        <p:spPr>
          <a:xfrm>
            <a:off x="3978588" y="475510"/>
            <a:ext cx="5047624" cy="4923719"/>
          </a:xfrm>
          <a:prstGeom prst="rect">
            <a:avLst/>
          </a:prstGeom>
        </p:spPr>
      </p:pic>
      <p:sp>
        <p:nvSpPr>
          <p:cNvPr id="299" name="Il volo dei numeri è un'installazione luminosa permanente realizzata nell'ambito del progetto Luci d'Artista promosso dalla Città di Torino dal 1998. La manifestazione, tutt'ora in corso, è realizzata ogni anno in occasione delle festività natalizie durante le quali la città viene illuminata con una serie di opere d'arte realizzate da artisti contemporanei. L'opera è ispirata alla sequenza di Fibonacci, una progressione matematica in cui ciascun numero è la somma dei due precedenti. Il motivo, ricorrente nel lavoro dell'artista, è qui declinato come metafora dell'energia ed è posto in relazione alla curvatura della cupola della Mole Antonelliana sulla quale le luci rosse, con numeri dai valori crescenti verso l'alto, sono disposte lungo una linea verticale."/>
          <p:cNvSpPr txBox="1"/>
          <p:nvPr/>
        </p:nvSpPr>
        <p:spPr>
          <a:xfrm>
            <a:off x="936412" y="5430520"/>
            <a:ext cx="10540684" cy="36503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b="1" sz="2200">
                <a:solidFill>
                  <a:schemeClr val="accent6">
                    <a:hueOff val="-186402"/>
                    <a:lumOff val="-30311"/>
                  </a:schemeClr>
                </a:solidFill>
              </a:defRPr>
            </a:pPr>
            <a:r>
              <a:rPr>
                <a:solidFill>
                  <a:srgbClr val="30373D"/>
                </a:solidFill>
              </a:rPr>
              <a:t>Il volo dei numeri </a:t>
            </a:r>
            <a:r>
              <a:t>è un'installazione luminosa permanente realizzata nell'ambito del progetto </a:t>
            </a:r>
            <a:r>
              <a:rPr>
                <a:solidFill>
                  <a:srgbClr val="30373D"/>
                </a:solidFill>
              </a:rPr>
              <a:t>Luci d'Artista</a:t>
            </a:r>
            <a:r>
              <a:t> promosso dalla Città di Torino dal 1998. La manifestazione, tutt'ora in corso, è realizzata ogni anno in occasione delle festività natalizie durante le quali la città viene illuminata con una serie di opere d'arte realizzate da artisti contemporanei. L'opera è ispirata alla sequenza di </a:t>
            </a:r>
            <a:r>
              <a:rPr>
                <a:solidFill>
                  <a:srgbClr val="30373D"/>
                </a:solidFill>
              </a:rPr>
              <a:t>Fibonacci</a:t>
            </a:r>
            <a:r>
              <a:t>, una progressione matematica in cui ciascun numero è la somma dei due precedenti. Il motivo, ricorrente nel lavoro dell'artista, è qui declinato come metafora dell'energia ed è posto in relazione alla curvatura della cupola della </a:t>
            </a:r>
            <a:r>
              <a:rPr>
                <a:solidFill>
                  <a:srgbClr val="30373D"/>
                </a:solidFill>
              </a:rPr>
              <a:t>Mole Antonelliana </a:t>
            </a:r>
            <a:r>
              <a:t>sulla quale le luci rosse, con numeri dai valori crescenti verso l'alto, sono disposte lungo una linea verticale.</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1" name="Screen Shot 2020-12-21 at 17.40.50.png" descr="Screen Shot 2020-12-21 at 17.40.50.png"/>
          <p:cNvPicPr>
            <a:picLocks noChangeAspect="0"/>
          </p:cNvPicPr>
          <p:nvPr/>
        </p:nvPicPr>
        <p:blipFill>
          <a:blip r:embed="rId2">
            <a:extLst/>
          </a:blip>
          <a:stretch>
            <a:fillRect/>
          </a:stretch>
        </p:blipFill>
        <p:spPr>
          <a:xfrm>
            <a:off x="5547493" y="583744"/>
            <a:ext cx="6911478" cy="4762501"/>
          </a:xfrm>
          <a:prstGeom prst="rect">
            <a:avLst/>
          </a:prstGeom>
        </p:spPr>
      </p:pic>
      <p:pic>
        <p:nvPicPr>
          <p:cNvPr id="302" name="Screen Shot 2020-12-21 at 17.41.05.png" descr="Screen Shot 2020-12-21 at 17.41.05.png"/>
          <p:cNvPicPr>
            <a:picLocks noChangeAspect="0"/>
          </p:cNvPicPr>
          <p:nvPr/>
        </p:nvPicPr>
        <p:blipFill>
          <a:blip r:embed="rId3">
            <a:extLst/>
          </a:blip>
          <a:stretch>
            <a:fillRect/>
          </a:stretch>
        </p:blipFill>
        <p:spPr>
          <a:xfrm>
            <a:off x="673783" y="5474592"/>
            <a:ext cx="5107194" cy="3426241"/>
          </a:xfrm>
          <a:prstGeom prst="rect">
            <a:avLst/>
          </a:prstGeom>
        </p:spPr>
      </p:pic>
      <p:sp>
        <p:nvSpPr>
          <p:cNvPr id="303" name="Altre opere di Mario Merz,…"/>
          <p:cNvSpPr txBox="1"/>
          <p:nvPr/>
        </p:nvSpPr>
        <p:spPr>
          <a:xfrm>
            <a:off x="5650230" y="6231019"/>
            <a:ext cx="7011963" cy="2477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defRPr sz="3700"/>
            </a:pPr>
            <a:r>
              <a:t>Altre opere di Mario Merz, </a:t>
            </a:r>
          </a:p>
          <a:p>
            <a:pPr>
              <a:defRPr sz="3700"/>
            </a:pPr>
            <a:r>
              <a:t>lui parla di “artematica”</a:t>
            </a:r>
          </a:p>
          <a:p>
            <a:pPr>
              <a:defRPr sz="3700"/>
            </a:pPr>
            <a:r>
              <a:t>(incontro tra arte e matematica!)</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5" name="Screen Shot 2020-12-17 at 19.02.25.png" descr="Screen Shot 2020-12-17 at 19.02.25.png"/>
          <p:cNvPicPr>
            <a:picLocks noChangeAspect="0"/>
          </p:cNvPicPr>
          <p:nvPr/>
        </p:nvPicPr>
        <p:blipFill>
          <a:blip r:embed="rId2">
            <a:extLst/>
          </a:blip>
          <a:stretch>
            <a:fillRect/>
          </a:stretch>
        </p:blipFill>
        <p:spPr>
          <a:xfrm>
            <a:off x="1180457" y="1174750"/>
            <a:ext cx="5118101" cy="7404100"/>
          </a:xfrm>
          <a:prstGeom prst="rect">
            <a:avLst/>
          </a:prstGeom>
        </p:spPr>
      </p:pic>
      <p:sp>
        <p:nvSpPr>
          <p:cNvPr id="306" name="PROPOSTE DI LETTURA,…"/>
          <p:cNvSpPr txBox="1"/>
          <p:nvPr/>
        </p:nvSpPr>
        <p:spPr>
          <a:xfrm>
            <a:off x="6673777" y="4285082"/>
            <a:ext cx="5665000" cy="1183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a:defRPr sz="3400"/>
            </a:pPr>
            <a:r>
              <a:t>PROPOSTE DI LETTURA, </a:t>
            </a:r>
          </a:p>
          <a:p>
            <a:pPr algn="just">
              <a:defRPr sz="3400"/>
            </a:pPr>
            <a:r>
              <a:t>per chi fosse interessato…</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1" name="RETTANGOLO AUREO"/>
          <p:cNvSpPr txBox="1"/>
          <p:nvPr/>
        </p:nvSpPr>
        <p:spPr>
          <a:xfrm>
            <a:off x="3580637" y="434537"/>
            <a:ext cx="5843525" cy="7371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solidFill>
                  <a:schemeClr val="accent6">
                    <a:hueOff val="-186402"/>
                    <a:lumOff val="-30311"/>
                  </a:schemeClr>
                </a:solidFill>
              </a:defRPr>
            </a:lvl1pPr>
          </a:lstStyle>
          <a:p>
            <a:pPr/>
            <a:r>
              <a:t>RETTANGOLO AUREO</a:t>
            </a:r>
          </a:p>
        </p:txBody>
      </p:sp>
      <p:sp>
        <p:nvSpPr>
          <p:cNvPr id="132" name="Il rettangolo aureo è un rettangolo le cui proporzioni sono basate sulla proporzione aurea. Ciò significa che il rapporto fra il lato maggiore e quello minore, a : b, è identico a quello fra il lato minore e il segmento ottenuto sottraendo quest'ultimo dal lato maggiore b : a-b (il che implica che entrambi i rapporti siano φ ≅ 1,618)."/>
          <p:cNvSpPr txBox="1"/>
          <p:nvPr/>
        </p:nvSpPr>
        <p:spPr>
          <a:xfrm>
            <a:off x="771120" y="6539496"/>
            <a:ext cx="11462560" cy="20725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just" defTabSz="457200">
              <a:defRPr sz="2400">
                <a:solidFill>
                  <a:schemeClr val="accent6">
                    <a:hueOff val="-186402"/>
                    <a:lumOff val="-30311"/>
                  </a:schemeClr>
                </a:solidFill>
              </a:defRPr>
            </a:pPr>
            <a:r>
              <a:t>Il </a:t>
            </a:r>
            <a:r>
              <a:rPr b="1"/>
              <a:t>rettangolo aureo</a:t>
            </a:r>
            <a:r>
              <a:t> è un </a:t>
            </a:r>
            <a:r>
              <a:rPr>
                <a:hlinkClick r:id="rId2" invalidUrl="" action="" tgtFrame="" tooltip="" history="1" highlightClick="0" endSnd="0"/>
              </a:rPr>
              <a:t>rettangolo</a:t>
            </a:r>
            <a:r>
              <a:t> le cui proporzioni sono basate sulla </a:t>
            </a:r>
            <a:r>
              <a:rPr>
                <a:hlinkClick r:id="rId3" invalidUrl="" action="" tgtFrame="" tooltip="" history="1" highlightClick="0" endSnd="0"/>
              </a:rPr>
              <a:t>proporzione aurea</a:t>
            </a:r>
            <a:r>
              <a:t>. Ciò significa che il rapporto fra il lato </a:t>
            </a:r>
            <a:r>
              <a:rPr i="1"/>
              <a:t>maggiore</a:t>
            </a:r>
            <a:r>
              <a:t> e quello </a:t>
            </a:r>
            <a:r>
              <a:rPr i="1"/>
              <a:t>minore</a:t>
            </a:r>
            <a:r>
              <a:t>, </a:t>
            </a:r>
            <a:r>
              <a:rPr b="1"/>
              <a:t>a : b</a:t>
            </a:r>
            <a:r>
              <a:t>, è identico a quello fra il lato minore e il segmento ottenuto sottraendo quest'ultimo dal lato maggiore </a:t>
            </a:r>
            <a:r>
              <a:rPr b="1"/>
              <a:t>b : a-b</a:t>
            </a:r>
            <a:r>
              <a:t> (il che implica che entrambi i rapporti siano φ ≅ </a:t>
            </a:r>
            <a:r>
              <a:rPr i="1"/>
              <a:t>1,618</a:t>
            </a:r>
            <a:r>
              <a:t>).</a:t>
            </a:r>
          </a:p>
        </p:txBody>
      </p:sp>
      <p:pic>
        <p:nvPicPr>
          <p:cNvPr id="133" name="Screen Shot 2020-12-21 at 15.39.53.png" descr="Screen Shot 2020-12-21 at 15.39.53.png"/>
          <p:cNvPicPr>
            <a:picLocks noChangeAspect="0"/>
          </p:cNvPicPr>
          <p:nvPr/>
        </p:nvPicPr>
        <p:blipFill>
          <a:blip r:embed="rId4">
            <a:extLst/>
          </a:blip>
          <a:stretch>
            <a:fillRect/>
          </a:stretch>
        </p:blipFill>
        <p:spPr>
          <a:xfrm>
            <a:off x="3162757" y="1088594"/>
            <a:ext cx="6679286" cy="5088516"/>
          </a:xfrm>
          <a:prstGeom prst="rect">
            <a:avLst/>
          </a:prstGeom>
        </p:spPr>
      </p:pic>
      <p:sp>
        <p:nvSpPr>
          <p:cNvPr id="134" name="NUMERO AUREO “φ”"/>
          <p:cNvSpPr txBox="1"/>
          <p:nvPr/>
        </p:nvSpPr>
        <p:spPr>
          <a:xfrm>
            <a:off x="-98071" y="8764054"/>
            <a:ext cx="6806863" cy="5003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2500">
                <a:solidFill>
                  <a:schemeClr val="accent6">
                    <a:hueOff val="-186402"/>
                    <a:lumOff val="-30311"/>
                  </a:schemeClr>
                </a:solidFill>
              </a:defRPr>
            </a:lvl1pPr>
          </a:lstStyle>
          <a:p>
            <a:pPr/>
            <a:r>
              <a:t>NUMERO AUREO “φ”</a:t>
            </a:r>
          </a:p>
        </p:txBody>
      </p:sp>
      <p:sp>
        <p:nvSpPr>
          <p:cNvPr id="135" name="Line"/>
          <p:cNvSpPr/>
          <p:nvPr/>
        </p:nvSpPr>
        <p:spPr>
          <a:xfrm>
            <a:off x="2127744" y="8476921"/>
            <a:ext cx="384418" cy="384419"/>
          </a:xfrm>
          <a:prstGeom prst="line">
            <a:avLst/>
          </a:prstGeom>
          <a:ln w="76200">
            <a:solidFill>
              <a:srgbClr val="FF2600"/>
            </a:solidFill>
            <a:miter lim="400000"/>
            <a:tailEnd type="triangle"/>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8" name="Screen Shot 2020-12-17 at 18.53.29.png" descr="Screen Shot 2020-12-17 at 18.53.29.png"/>
          <p:cNvPicPr>
            <a:picLocks noChangeAspect="0"/>
          </p:cNvPicPr>
          <p:nvPr/>
        </p:nvPicPr>
        <p:blipFill>
          <a:blip r:embed="rId2">
            <a:extLst/>
          </a:blip>
          <a:stretch>
            <a:fillRect/>
          </a:stretch>
        </p:blipFill>
        <p:spPr>
          <a:xfrm>
            <a:off x="1768002" y="1008517"/>
            <a:ext cx="9468796" cy="7296151"/>
          </a:xfrm>
          <a:prstGeom prst="rect">
            <a:avLst/>
          </a:prstGeom>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Screen Shot 2020-12-21 at 22.31.16.png" descr="Screen Shot 2020-12-21 at 22.31.16.png"/>
          <p:cNvPicPr>
            <a:picLocks noChangeAspect="0"/>
          </p:cNvPicPr>
          <p:nvPr/>
        </p:nvPicPr>
        <p:blipFill>
          <a:blip r:embed="rId2">
            <a:extLst/>
          </a:blip>
          <a:stretch>
            <a:fillRect/>
          </a:stretch>
        </p:blipFill>
        <p:spPr>
          <a:xfrm>
            <a:off x="3742610" y="1077392"/>
            <a:ext cx="5519580" cy="7330016"/>
          </a:xfrm>
          <a:prstGeom prst="rect">
            <a:avLst/>
          </a:prstGeom>
        </p:spPr>
      </p:pic>
      <p:sp>
        <p:nvSpPr>
          <p:cNvPr id="311" name="Riferimenti nella cultura pop!  :)"/>
          <p:cNvSpPr txBox="1"/>
          <p:nvPr/>
        </p:nvSpPr>
        <p:spPr>
          <a:xfrm>
            <a:off x="2683001" y="8359509"/>
            <a:ext cx="7638797"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Riferimenti nella cultura pop!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3" name="Guardate il cortometraggio animato…"/>
          <p:cNvSpPr txBox="1"/>
          <p:nvPr/>
        </p:nvSpPr>
        <p:spPr>
          <a:xfrm>
            <a:off x="630681" y="7549250"/>
            <a:ext cx="11743437" cy="13848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r>
              <a:t>Guardate il cortometraggio animato </a:t>
            </a:r>
          </a:p>
          <a:p>
            <a:pPr/>
            <a:r>
              <a:t>“Paperino nel mondo della matemagica” del 1959 :)</a:t>
            </a:r>
          </a:p>
        </p:txBody>
      </p:sp>
      <p:pic>
        <p:nvPicPr>
          <p:cNvPr id="314" name="Screen Shot 2021-01-13 at 19.41.43.png" descr="Screen Shot 2021-01-13 at 19.41.43.png"/>
          <p:cNvPicPr>
            <a:picLocks noChangeAspect="0"/>
          </p:cNvPicPr>
          <p:nvPr/>
        </p:nvPicPr>
        <p:blipFill>
          <a:blip r:embed="rId2">
            <a:extLst/>
          </a:blip>
          <a:stretch>
            <a:fillRect/>
          </a:stretch>
        </p:blipFill>
        <p:spPr>
          <a:xfrm>
            <a:off x="526415" y="744828"/>
            <a:ext cx="6015902" cy="4283420"/>
          </a:xfrm>
          <a:prstGeom prst="rect">
            <a:avLst/>
          </a:prstGeom>
        </p:spPr>
      </p:pic>
      <p:pic>
        <p:nvPicPr>
          <p:cNvPr id="315" name="Screen Shot 2021-01-13 at 19.48.39.png" descr="Screen Shot 2021-01-13 at 19.48.39.png"/>
          <p:cNvPicPr>
            <a:picLocks noChangeAspect="0"/>
          </p:cNvPicPr>
          <p:nvPr/>
        </p:nvPicPr>
        <p:blipFill>
          <a:blip r:embed="rId3">
            <a:extLst/>
          </a:blip>
          <a:stretch>
            <a:fillRect/>
          </a:stretch>
        </p:blipFill>
        <p:spPr>
          <a:xfrm>
            <a:off x="6654458" y="3401033"/>
            <a:ext cx="5686847" cy="3856462"/>
          </a:xfrm>
          <a:prstGeom prst="rect">
            <a:avLst/>
          </a:prstGeom>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7" name="Screen Shot 2020-12-17 at 19.57.42.png" descr="Screen Shot 2020-12-17 at 19.57.42.png"/>
          <p:cNvPicPr>
            <a:picLocks noChangeAspect="0"/>
          </p:cNvPicPr>
          <p:nvPr/>
        </p:nvPicPr>
        <p:blipFill>
          <a:blip r:embed="rId2">
            <a:extLst/>
          </a:blip>
          <a:stretch>
            <a:fillRect/>
          </a:stretch>
        </p:blipFill>
        <p:spPr>
          <a:xfrm>
            <a:off x="1540336" y="2113556"/>
            <a:ext cx="9924128" cy="6792504"/>
          </a:xfrm>
          <a:prstGeom prst="rect">
            <a:avLst/>
          </a:prstGeom>
          <a:effectLst>
            <a:outerShdw sx="100000" sy="100000" kx="0" ky="0" algn="b" rotWithShape="0" blurRad="50800" dist="25400" dir="5400000">
              <a:srgbClr val="000000">
                <a:alpha val="40000"/>
              </a:srgbClr>
            </a:outerShdw>
          </a:effectLst>
        </p:spPr>
      </p:pic>
      <p:sp>
        <p:nvSpPr>
          <p:cNvPr id="318" name="Headphones"/>
          <p:cNvSpPr/>
          <p:nvPr/>
        </p:nvSpPr>
        <p:spPr>
          <a:xfrm>
            <a:off x="899312" y="650028"/>
            <a:ext cx="1296877" cy="1241936"/>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10800" y="0"/>
                </a:moveTo>
                <a:cubicBezTo>
                  <a:pt x="4844" y="0"/>
                  <a:pt x="0" y="4546"/>
                  <a:pt x="0" y="10137"/>
                </a:cubicBezTo>
                <a:lnTo>
                  <a:pt x="0" y="17707"/>
                </a:lnTo>
                <a:cubicBezTo>
                  <a:pt x="0" y="18367"/>
                  <a:pt x="513" y="18899"/>
                  <a:pt x="1139" y="18899"/>
                </a:cubicBezTo>
                <a:cubicBezTo>
                  <a:pt x="1771" y="18899"/>
                  <a:pt x="2278" y="18362"/>
                  <a:pt x="2278" y="17707"/>
                </a:cubicBezTo>
                <a:lnTo>
                  <a:pt x="2278" y="10137"/>
                </a:lnTo>
                <a:cubicBezTo>
                  <a:pt x="2278" y="5861"/>
                  <a:pt x="6097" y="2380"/>
                  <a:pt x="10795" y="2380"/>
                </a:cubicBezTo>
                <a:cubicBezTo>
                  <a:pt x="15492" y="2380"/>
                  <a:pt x="19309" y="5861"/>
                  <a:pt x="19309" y="10137"/>
                </a:cubicBezTo>
                <a:lnTo>
                  <a:pt x="19309" y="17707"/>
                </a:lnTo>
                <a:cubicBezTo>
                  <a:pt x="19309" y="18367"/>
                  <a:pt x="19822" y="18899"/>
                  <a:pt x="20448" y="18899"/>
                </a:cubicBezTo>
                <a:cubicBezTo>
                  <a:pt x="21075" y="18899"/>
                  <a:pt x="21589" y="18362"/>
                  <a:pt x="21589" y="17707"/>
                </a:cubicBezTo>
                <a:lnTo>
                  <a:pt x="21589" y="10137"/>
                </a:lnTo>
                <a:cubicBezTo>
                  <a:pt x="21600" y="4546"/>
                  <a:pt x="16756" y="0"/>
                  <a:pt x="10800" y="0"/>
                </a:cubicBezTo>
                <a:close/>
                <a:moveTo>
                  <a:pt x="4121" y="12089"/>
                </a:moveTo>
                <a:cubicBezTo>
                  <a:pt x="3840" y="12089"/>
                  <a:pt x="3613" y="12326"/>
                  <a:pt x="3613" y="12619"/>
                </a:cubicBezTo>
                <a:lnTo>
                  <a:pt x="3613" y="21071"/>
                </a:lnTo>
                <a:cubicBezTo>
                  <a:pt x="3613" y="21364"/>
                  <a:pt x="3845" y="21600"/>
                  <a:pt x="4121" y="21600"/>
                </a:cubicBezTo>
                <a:lnTo>
                  <a:pt x="7312" y="21600"/>
                </a:lnTo>
                <a:cubicBezTo>
                  <a:pt x="7593" y="21600"/>
                  <a:pt x="7820" y="21364"/>
                  <a:pt x="7820" y="21071"/>
                </a:cubicBezTo>
                <a:lnTo>
                  <a:pt x="7820" y="12619"/>
                </a:lnTo>
                <a:cubicBezTo>
                  <a:pt x="7820" y="12326"/>
                  <a:pt x="7593" y="12089"/>
                  <a:pt x="7312" y="12089"/>
                </a:cubicBezTo>
                <a:lnTo>
                  <a:pt x="4121" y="12089"/>
                </a:lnTo>
                <a:close/>
                <a:moveTo>
                  <a:pt x="14288" y="12089"/>
                </a:moveTo>
                <a:cubicBezTo>
                  <a:pt x="14007" y="12089"/>
                  <a:pt x="13780" y="12326"/>
                  <a:pt x="13780" y="12619"/>
                </a:cubicBezTo>
                <a:lnTo>
                  <a:pt x="13780" y="21071"/>
                </a:lnTo>
                <a:cubicBezTo>
                  <a:pt x="13780" y="21364"/>
                  <a:pt x="14007" y="21600"/>
                  <a:pt x="14288" y="21600"/>
                </a:cubicBezTo>
                <a:lnTo>
                  <a:pt x="17479" y="21600"/>
                </a:lnTo>
                <a:cubicBezTo>
                  <a:pt x="17754" y="21600"/>
                  <a:pt x="17987" y="21364"/>
                  <a:pt x="17987" y="21071"/>
                </a:cubicBezTo>
                <a:lnTo>
                  <a:pt x="17987" y="12619"/>
                </a:lnTo>
                <a:cubicBezTo>
                  <a:pt x="17987" y="12326"/>
                  <a:pt x="17759" y="12089"/>
                  <a:pt x="17479" y="12089"/>
                </a:cubicBezTo>
                <a:lnTo>
                  <a:pt x="14288" y="12089"/>
                </a:lnTo>
                <a:close/>
              </a:path>
            </a:pathLst>
          </a:custGeom>
          <a:blipFill>
            <a:blip r:embed="rId3"/>
          </a:blipFill>
          <a:ln w="12700">
            <a:miter lim="400000"/>
          </a:ln>
        </p:spPr>
        <p:txBody>
          <a:bodyPr lIns="50800" tIns="50800" rIns="50800" bIns="50800" anchor="ctr"/>
          <a:lstStyle/>
          <a:p>
            <a:pPr>
              <a:defRPr sz="3600"/>
            </a:pPr>
          </a:p>
        </p:txBody>
      </p:sp>
      <p:sp>
        <p:nvSpPr>
          <p:cNvPr id="319" name="Si può comporre musica usando la sequenza di Fibonacci! Andate a curiosare su youtube!!"/>
          <p:cNvSpPr txBox="1"/>
          <p:nvPr/>
        </p:nvSpPr>
        <p:spPr>
          <a:xfrm>
            <a:off x="2743109" y="679278"/>
            <a:ext cx="9444599" cy="11834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defRPr sz="3400"/>
            </a:lvl1pPr>
          </a:lstStyle>
          <a:p>
            <a:pPr/>
            <a:r>
              <a:t>Si può comporre musica usando la sequenza di Fibonacci! Andate a curiosare su youtube!!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CIAO!"/>
          <p:cNvSpPr txBox="1"/>
          <p:nvPr/>
        </p:nvSpPr>
        <p:spPr>
          <a:xfrm>
            <a:off x="5581052" y="4489501"/>
            <a:ext cx="1842696" cy="7735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a:defRPr b="1" sz="4200"/>
            </a:lvl1pPr>
          </a:lstStyle>
          <a:p>
            <a:pPr/>
            <a:r>
              <a:t>CIAO!</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7" name="Screen Shot 2020-12-17 at 17.26.57.png" descr="Screen Shot 2020-12-17 at 17.26.57.png"/>
          <p:cNvPicPr>
            <a:picLocks noChangeAspect="0"/>
          </p:cNvPicPr>
          <p:nvPr/>
        </p:nvPicPr>
        <p:blipFill>
          <a:blip r:embed="rId2">
            <a:extLst/>
          </a:blip>
          <a:stretch>
            <a:fillRect/>
          </a:stretch>
        </p:blipFill>
        <p:spPr>
          <a:xfrm>
            <a:off x="1835316" y="1591286"/>
            <a:ext cx="9334168" cy="6571028"/>
          </a:xfrm>
          <a:prstGeom prst="rect">
            <a:avLst/>
          </a:prstGeom>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39" name="Screen Shot 2020-12-09 at 17.47.16.png" descr="Screen Shot 2020-12-09 at 17.47.16.png"/>
          <p:cNvPicPr>
            <a:picLocks noChangeAspect="0"/>
          </p:cNvPicPr>
          <p:nvPr/>
        </p:nvPicPr>
        <p:blipFill>
          <a:blip r:embed="rId2">
            <a:extLst/>
          </a:blip>
          <a:stretch>
            <a:fillRect/>
          </a:stretch>
        </p:blipFill>
        <p:spPr>
          <a:xfrm>
            <a:off x="774049" y="915473"/>
            <a:ext cx="4093898" cy="4633471"/>
          </a:xfrm>
          <a:prstGeom prst="rect">
            <a:avLst/>
          </a:prstGeom>
        </p:spPr>
      </p:pic>
      <p:sp>
        <p:nvSpPr>
          <p:cNvPr id="140" name="Dal 20 al 23 Novembre 2020 Pisa ha celebrato l’850 anniversario della nascita di Leonardo Pisano Fibonacci, considerato uno dei più grandi matematici di tutti i tempi, autore del “Liber Abbaci” e noto per la celebre sequenza numerica da lui individuata che porta il suo nome. Fibonacci nacque a Pisa nel 1170 e, dopo numerosi viaggi, tornò a vivere nella città sull’Arno fino alla morte. Attualmente a Pisa è presente una statua all’interno del celebre Camposanto monumentale in piazza del Duomo, mentre uno dei Lungarni porta il suo nome."/>
          <p:cNvSpPr txBox="1"/>
          <p:nvPr/>
        </p:nvSpPr>
        <p:spPr>
          <a:xfrm>
            <a:off x="843509" y="6042287"/>
            <a:ext cx="11317782" cy="2761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just" defTabSz="457200">
              <a:defRPr sz="2300">
                <a:solidFill>
                  <a:schemeClr val="accent6">
                    <a:hueOff val="-186402"/>
                    <a:lumOff val="-30311"/>
                  </a:schemeClr>
                </a:solidFill>
              </a:defRPr>
            </a:lvl1pPr>
          </a:lstStyle>
          <a:p>
            <a:pPr/>
            <a:r>
              <a:t>Dal 20 al 23 Novembre 2020 Pisa ha celebrato l’850 anniversario della nascita di Leonardo Pisano Fibonacci, considerato uno dei più grandi matematici di tutti i tempi, autore del “Liber Abbaci” e noto per la celebre sequenza numerica da lui individuata che porta il suo nome. Fibonacci nacque a Pisa nel 1170 e, dopo numerosi viaggi, tornò a vivere nella città sull’Arno fino alla morte. Attualmente a Pisa è presente una statua all’interno del celebre Camposanto monumentale in piazza del Duomo, mentre uno dei Lungarni porta il suo nome.</a:t>
            </a:r>
          </a:p>
        </p:txBody>
      </p:sp>
      <p:pic>
        <p:nvPicPr>
          <p:cNvPr id="141" name="Screen Shot 2020-12-21 at 15.29.22.png" descr="Screen Shot 2020-12-21 at 15.29.22.png"/>
          <p:cNvPicPr>
            <a:picLocks noChangeAspect="0"/>
          </p:cNvPicPr>
          <p:nvPr/>
        </p:nvPicPr>
        <p:blipFill>
          <a:blip r:embed="rId3">
            <a:extLst/>
          </a:blip>
          <a:stretch>
            <a:fillRect/>
          </a:stretch>
        </p:blipFill>
        <p:spPr>
          <a:xfrm>
            <a:off x="4965024" y="1333630"/>
            <a:ext cx="7326098" cy="3797157"/>
          </a:xfrm>
          <a:prstGeom prst="rect">
            <a:avLst/>
          </a:prstGeom>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3" name="Screen Shot 2020-12-09 at 17.46.50.png" descr="Screen Shot 2020-12-09 at 17.46.50.png"/>
          <p:cNvPicPr>
            <a:picLocks noChangeAspect="0"/>
          </p:cNvPicPr>
          <p:nvPr/>
        </p:nvPicPr>
        <p:blipFill>
          <a:blip r:embed="rId2">
            <a:extLst/>
          </a:blip>
          <a:stretch>
            <a:fillRect/>
          </a:stretch>
        </p:blipFill>
        <p:spPr>
          <a:xfrm>
            <a:off x="968768" y="813995"/>
            <a:ext cx="4446015" cy="6556065"/>
          </a:xfrm>
          <a:prstGeom prst="rect">
            <a:avLst/>
          </a:prstGeom>
        </p:spPr>
      </p:pic>
      <p:pic>
        <p:nvPicPr>
          <p:cNvPr id="144" name="Screen Shot 2020-12-21 at 15.23.31.png" descr="Screen Shot 2020-12-21 at 15.23.31.png"/>
          <p:cNvPicPr>
            <a:picLocks noChangeAspect="0"/>
          </p:cNvPicPr>
          <p:nvPr/>
        </p:nvPicPr>
        <p:blipFill>
          <a:blip r:embed="rId3">
            <a:extLst/>
          </a:blip>
          <a:stretch>
            <a:fillRect/>
          </a:stretch>
        </p:blipFill>
        <p:spPr>
          <a:xfrm>
            <a:off x="6051390" y="867079"/>
            <a:ext cx="5812432" cy="4304776"/>
          </a:xfrm>
          <a:prstGeom prst="rect">
            <a:avLst/>
          </a:prstGeom>
        </p:spPr>
      </p:pic>
      <p:sp>
        <p:nvSpPr>
          <p:cNvPr id="145" name="Statua monumentale di Leonardo Fibonacci al Camposanto di Pisa"/>
          <p:cNvSpPr txBox="1"/>
          <p:nvPr/>
        </p:nvSpPr>
        <p:spPr>
          <a:xfrm>
            <a:off x="5515962" y="5593460"/>
            <a:ext cx="6430198" cy="17295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400"/>
            </a:lvl1pPr>
          </a:lstStyle>
          <a:p>
            <a:pPr/>
            <a:r>
              <a:t>Statua monumentale di Leonardo Fibonacci al Camposanto di Pisa</a:t>
            </a:r>
          </a:p>
        </p:txBody>
      </p:sp>
      <p:sp>
        <p:nvSpPr>
          <p:cNvPr id="146" name="La più importante opera di Fibonacci è il “Liber Abaci” e la terza parte del Liber Abaci, portò all'introduzione dei numeri di Fibonacci e della sequenza di Fibonacci, per i quali è ricordato ancora oggi."/>
          <p:cNvSpPr txBox="1"/>
          <p:nvPr/>
        </p:nvSpPr>
        <p:spPr>
          <a:xfrm>
            <a:off x="844866" y="7534239"/>
            <a:ext cx="11315067" cy="12769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2400">
                <a:solidFill>
                  <a:schemeClr val="accent6">
                    <a:hueOff val="-186402"/>
                    <a:lumOff val="-30311"/>
                  </a:schemeClr>
                </a:solidFill>
              </a:defRPr>
            </a:pPr>
            <a:r>
              <a:t>La più importante opera di Fibonacci è il “Liber Abaci” e la terza parte del Liber Abaci, portò all'introduzione dei </a:t>
            </a:r>
            <a:r>
              <a:rPr b="1"/>
              <a:t>numeri di Fibonacci </a:t>
            </a:r>
            <a:r>
              <a:t>e della sequenza di Fibonacci, per i quali è ricordato ancora oggi.</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48" name="Screen Shot 2020-12-17 at 18.09.59.png" descr="Screen Shot 2020-12-17 at 18.09.59.png"/>
          <p:cNvPicPr>
            <a:picLocks noChangeAspect="0"/>
          </p:cNvPicPr>
          <p:nvPr/>
        </p:nvPicPr>
        <p:blipFill>
          <a:blip r:embed="rId2">
            <a:extLst/>
          </a:blip>
          <a:stretch>
            <a:fillRect/>
          </a:stretch>
        </p:blipFill>
        <p:spPr>
          <a:xfrm>
            <a:off x="607797" y="1100743"/>
            <a:ext cx="11789206" cy="5823177"/>
          </a:xfrm>
          <a:prstGeom prst="rect">
            <a:avLst/>
          </a:prstGeom>
        </p:spPr>
      </p:pic>
      <p:sp>
        <p:nvSpPr>
          <p:cNvPr id="149" name="Il matematico pisano visse da bambino nella città di Bugia, oggi in Algeria. Con il suo Liber Abaci fu il primo a introdurre in Europa le cifre da 1 a 9  (le cosiddette cifre “arabe”, che lui chiamava “indiane”),  la numerazione posizionale, il segno “0”."/>
          <p:cNvSpPr txBox="1"/>
          <p:nvPr/>
        </p:nvSpPr>
        <p:spPr>
          <a:xfrm>
            <a:off x="607796" y="7389808"/>
            <a:ext cx="11789207" cy="12753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sz="2400">
                <a:solidFill>
                  <a:schemeClr val="accent6">
                    <a:hueOff val="-186402"/>
                    <a:lumOff val="-30311"/>
                  </a:schemeClr>
                </a:solidFill>
              </a:defRPr>
            </a:lvl1pPr>
          </a:lstStyle>
          <a:p>
            <a:pPr/>
            <a:r>
              <a:t>Il matematico pisano visse da bambino nella città di Bugia, oggi in Algeria. Con il suo Liber Abaci fu il primo a introdurre in Europa le cifre da 1 a 9  (le cosiddette cifre “arabe”, che lui chiamava “indiane”),  la numerazione posizionale, il segno “0”.</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36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ctr" defTabSz="584200" rtl="0" fontAlgn="auto" latinLnBrk="0" hangingPunct="0">
          <a:lnSpc>
            <a:spcPct val="100000"/>
          </a:lnSpc>
          <a:spcBef>
            <a:spcPts val="0"/>
          </a:spcBef>
          <a:spcAft>
            <a:spcPts val="0"/>
          </a:spcAft>
          <a:buClr>
            <a:srgbClr val="9A7865"/>
          </a:buClr>
          <a:buSzTx/>
          <a:buFontTx/>
          <a:buNone/>
          <a:tabLst/>
          <a:defRPr b="0" baseline="0" cap="none" i="0" spc="0" strike="noStrike" sz="4000" u="none" kumimoji="0" normalizeH="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